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7" r:id="rId6"/>
    <p:sldId id="260" r:id="rId7"/>
    <p:sldId id="263" r:id="rId8"/>
    <p:sldId id="268" r:id="rId9"/>
    <p:sldId id="269" r:id="rId10"/>
    <p:sldId id="264" r:id="rId11"/>
    <p:sldId id="270" r:id="rId12"/>
    <p:sldId id="271" r:id="rId13"/>
    <p:sldId id="265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14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384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25BE1-5216-4905-BFA8-3A50E745A0F1}" type="doc">
      <dgm:prSet loTypeId="urn:microsoft.com/office/officeart/2005/8/layout/venn1" loCatId="relationship" qsTypeId="urn:microsoft.com/office/officeart/2005/8/quickstyle/simple4" qsCatId="simple" csTypeId="urn:microsoft.com/office/officeart/2005/8/colors/colorful1" csCatId="colorful" phldr="1"/>
      <dgm:spPr/>
    </dgm:pt>
    <dgm:pt modelId="{31A511EF-82E6-46F2-8D56-3B41766940E2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 dirty="0">
              <a:ln/>
              <a:effectLst/>
              <a:latin typeface="+mn-lt"/>
            </a:rPr>
            <a:t>Market News</a:t>
          </a:r>
          <a:endParaRPr lang="en-US" dirty="0">
            <a:latin typeface="+mn-lt"/>
          </a:endParaRPr>
        </a:p>
      </dgm:t>
      <dgm:extLst>
        <a:ext uri="{E40237B7-FDA0-4F09-8148-C483321AD2D9}">
          <dgm14:cNvPr xmlns:dgm14="http://schemas.microsoft.com/office/drawing/2010/diagram" id="0" name="" title="Task 1- market entry strategies"/>
        </a:ext>
      </dgm:extLst>
    </dgm:pt>
    <dgm:pt modelId="{558EBD23-69F9-4C9C-951B-35AE04F45DF2}" type="parTrans" cxnId="{2FD75CCC-F144-4E90-A89B-6B8CF534C6A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9852E9F-9249-4BC7-9ED7-52FD5BC25B0D}" type="sibTrans" cxnId="{2FD75CCC-F144-4E90-A89B-6B8CF534C6A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857A2B9-82F1-47E0-A1E4-CF4F93602F77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 dirty="0">
              <a:ln/>
              <a:effectLst/>
              <a:latin typeface="+mn-lt"/>
            </a:rPr>
            <a:t>Assets Management</a:t>
          </a:r>
        </a:p>
      </dgm:t>
      <dgm:extLst>
        <a:ext uri="{E40237B7-FDA0-4F09-8148-C483321AD2D9}">
          <dgm14:cNvPr xmlns:dgm14="http://schemas.microsoft.com/office/drawing/2010/diagram" id="0" name="" title="Task 2- product and brand launch"/>
        </a:ext>
      </dgm:extLst>
    </dgm:pt>
    <dgm:pt modelId="{4CF2B930-4CBC-4FEC-8F76-E4271D22ACC1}" type="parTrans" cxnId="{48216F9C-11C3-49EB-906D-D6D952E132F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BF4032C-6BF0-45B2-963F-81F9DEBFE1BC}" type="sibTrans" cxnId="{48216F9C-11C3-49EB-906D-D6D952E132F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F365547-0919-4C94-A54E-69A7DF73309A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 dirty="0">
              <a:ln/>
              <a:effectLst/>
              <a:latin typeface="+mn-lt"/>
            </a:rPr>
            <a:t>Technical Analysis</a:t>
          </a:r>
        </a:p>
      </dgm:t>
      <dgm:extLst>
        <a:ext uri="{E40237B7-FDA0-4F09-8148-C483321AD2D9}">
          <dgm14:cNvPr xmlns:dgm14="http://schemas.microsoft.com/office/drawing/2010/diagram" id="0" name="" title="Task 4- market analysis, review and monitoring"/>
        </a:ext>
      </dgm:extLst>
    </dgm:pt>
    <dgm:pt modelId="{36F3B829-1134-43FE-9040-CCCFCF9016EB}" type="parTrans" cxnId="{0FBA7D36-4A19-459D-8DE1-94836224200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8D71198-7393-4BB2-A6DF-A980A7496AE3}" type="sibTrans" cxnId="{0FBA7D36-4A19-459D-8DE1-94836224200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EC7B525-8CD9-45FA-8836-339D46FDD2A6}" type="pres">
      <dgm:prSet presAssocID="{94425BE1-5216-4905-BFA8-3A50E745A0F1}" presName="compositeShape" presStyleCnt="0">
        <dgm:presLayoutVars>
          <dgm:chMax val="7"/>
          <dgm:dir/>
          <dgm:resizeHandles val="exact"/>
        </dgm:presLayoutVars>
      </dgm:prSet>
      <dgm:spPr/>
    </dgm:pt>
    <dgm:pt modelId="{22FB44DA-C928-4387-B026-8530B8BDD5D7}" type="pres">
      <dgm:prSet presAssocID="{31A511EF-82E6-46F2-8D56-3B41766940E2}" presName="circ1" presStyleLbl="vennNode1" presStyleIdx="0" presStyleCnt="3"/>
      <dgm:spPr/>
    </dgm:pt>
    <dgm:pt modelId="{7AB5939A-09FD-457D-8364-2463FA124054}" type="pres">
      <dgm:prSet presAssocID="{31A511EF-82E6-46F2-8D56-3B41766940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7C9E895-11CE-41C6-ACB6-0B7DF2E7BF75}" type="pres">
      <dgm:prSet presAssocID="{7857A2B9-82F1-47E0-A1E4-CF4F93602F77}" presName="circ2" presStyleLbl="vennNode1" presStyleIdx="1" presStyleCnt="3"/>
      <dgm:spPr/>
    </dgm:pt>
    <dgm:pt modelId="{1C55AD7E-CE27-4395-8F69-0864A66B894A}" type="pres">
      <dgm:prSet presAssocID="{7857A2B9-82F1-47E0-A1E4-CF4F93602F7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0A8957B-0DEC-44FF-8942-E5A6D91CF2E5}" type="pres">
      <dgm:prSet presAssocID="{3F365547-0919-4C94-A54E-69A7DF73309A}" presName="circ3" presStyleLbl="vennNode1" presStyleIdx="2" presStyleCnt="3"/>
      <dgm:spPr/>
    </dgm:pt>
    <dgm:pt modelId="{D98CC289-E95A-492B-8A33-75E78E05AD7D}" type="pres">
      <dgm:prSet presAssocID="{3F365547-0919-4C94-A54E-69A7DF73309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AC4E105-A902-4A5A-8B9E-D7A078A7D07D}" type="presOf" srcId="{94425BE1-5216-4905-BFA8-3A50E745A0F1}" destId="{2EC7B525-8CD9-45FA-8836-339D46FDD2A6}" srcOrd="0" destOrd="0" presId="urn:microsoft.com/office/officeart/2005/8/layout/venn1"/>
    <dgm:cxn modelId="{0644BB33-74FA-429A-9D7E-682D9BBA90A0}" type="presOf" srcId="{3F365547-0919-4C94-A54E-69A7DF73309A}" destId="{30A8957B-0DEC-44FF-8942-E5A6D91CF2E5}" srcOrd="0" destOrd="0" presId="urn:microsoft.com/office/officeart/2005/8/layout/venn1"/>
    <dgm:cxn modelId="{0FBA7D36-4A19-459D-8DE1-94836224200A}" srcId="{94425BE1-5216-4905-BFA8-3A50E745A0F1}" destId="{3F365547-0919-4C94-A54E-69A7DF73309A}" srcOrd="2" destOrd="0" parTransId="{36F3B829-1134-43FE-9040-CCCFCF9016EB}" sibTransId="{A8D71198-7393-4BB2-A6DF-A980A7496AE3}"/>
    <dgm:cxn modelId="{2A61243C-66D6-4F91-8D3C-FC2B404FF5F7}" type="presOf" srcId="{7857A2B9-82F1-47E0-A1E4-CF4F93602F77}" destId="{27C9E895-11CE-41C6-ACB6-0B7DF2E7BF75}" srcOrd="0" destOrd="0" presId="urn:microsoft.com/office/officeart/2005/8/layout/venn1"/>
    <dgm:cxn modelId="{11CDAA4E-BC2C-46A4-B99E-DF2F25706AD7}" type="presOf" srcId="{31A511EF-82E6-46F2-8D56-3B41766940E2}" destId="{7AB5939A-09FD-457D-8364-2463FA124054}" srcOrd="1" destOrd="0" presId="urn:microsoft.com/office/officeart/2005/8/layout/venn1"/>
    <dgm:cxn modelId="{996BEA56-B169-44D1-83A1-00DBF63A6C81}" type="presOf" srcId="{31A511EF-82E6-46F2-8D56-3B41766940E2}" destId="{22FB44DA-C928-4387-B026-8530B8BDD5D7}" srcOrd="0" destOrd="0" presId="urn:microsoft.com/office/officeart/2005/8/layout/venn1"/>
    <dgm:cxn modelId="{48216F9C-11C3-49EB-906D-D6D952E132F7}" srcId="{94425BE1-5216-4905-BFA8-3A50E745A0F1}" destId="{7857A2B9-82F1-47E0-A1E4-CF4F93602F77}" srcOrd="1" destOrd="0" parTransId="{4CF2B930-4CBC-4FEC-8F76-E4271D22ACC1}" sibTransId="{FBF4032C-6BF0-45B2-963F-81F9DEBFE1BC}"/>
    <dgm:cxn modelId="{6104AFCA-9C4D-4B5B-9B50-478C10678395}" type="presOf" srcId="{7857A2B9-82F1-47E0-A1E4-CF4F93602F77}" destId="{1C55AD7E-CE27-4395-8F69-0864A66B894A}" srcOrd="1" destOrd="0" presId="urn:microsoft.com/office/officeart/2005/8/layout/venn1"/>
    <dgm:cxn modelId="{2FD75CCC-F144-4E90-A89B-6B8CF534C6A7}" srcId="{94425BE1-5216-4905-BFA8-3A50E745A0F1}" destId="{31A511EF-82E6-46F2-8D56-3B41766940E2}" srcOrd="0" destOrd="0" parTransId="{558EBD23-69F9-4C9C-951B-35AE04F45DF2}" sibTransId="{D9852E9F-9249-4BC7-9ED7-52FD5BC25B0D}"/>
    <dgm:cxn modelId="{7A5F62FD-183F-4B9D-8858-8B90100A4D72}" type="presOf" srcId="{3F365547-0919-4C94-A54E-69A7DF73309A}" destId="{D98CC289-E95A-492B-8A33-75E78E05AD7D}" srcOrd="1" destOrd="0" presId="urn:microsoft.com/office/officeart/2005/8/layout/venn1"/>
    <dgm:cxn modelId="{3B82F586-BEB1-40FA-ADF5-FB1B8CD14BCF}" type="presParOf" srcId="{2EC7B525-8CD9-45FA-8836-339D46FDD2A6}" destId="{22FB44DA-C928-4387-B026-8530B8BDD5D7}" srcOrd="0" destOrd="0" presId="urn:microsoft.com/office/officeart/2005/8/layout/venn1"/>
    <dgm:cxn modelId="{3BB9546F-3BC3-4E65-9087-7F0362B52010}" type="presParOf" srcId="{2EC7B525-8CD9-45FA-8836-339D46FDD2A6}" destId="{7AB5939A-09FD-457D-8364-2463FA124054}" srcOrd="1" destOrd="0" presId="urn:microsoft.com/office/officeart/2005/8/layout/venn1"/>
    <dgm:cxn modelId="{811E9D82-AEEE-4D14-B592-B48B69A86D15}" type="presParOf" srcId="{2EC7B525-8CD9-45FA-8836-339D46FDD2A6}" destId="{27C9E895-11CE-41C6-ACB6-0B7DF2E7BF75}" srcOrd="2" destOrd="0" presId="urn:microsoft.com/office/officeart/2005/8/layout/venn1"/>
    <dgm:cxn modelId="{1DF7B629-1731-4669-8635-549801DEF8D2}" type="presParOf" srcId="{2EC7B525-8CD9-45FA-8836-339D46FDD2A6}" destId="{1C55AD7E-CE27-4395-8F69-0864A66B894A}" srcOrd="3" destOrd="0" presId="urn:microsoft.com/office/officeart/2005/8/layout/venn1"/>
    <dgm:cxn modelId="{B18302B4-BF48-47DE-950C-48CCF1296EA6}" type="presParOf" srcId="{2EC7B525-8CD9-45FA-8836-339D46FDD2A6}" destId="{30A8957B-0DEC-44FF-8942-E5A6D91CF2E5}" srcOrd="4" destOrd="0" presId="urn:microsoft.com/office/officeart/2005/8/layout/venn1"/>
    <dgm:cxn modelId="{12ABA5BC-AE51-4EE7-91FF-3373A6046C1E}" type="presParOf" srcId="{2EC7B525-8CD9-45FA-8836-339D46FDD2A6}" destId="{D98CC289-E95A-492B-8A33-75E78E05AD7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1038A5-A781-483A-B3BE-3FC4F0B3FF7E}" type="doc">
      <dgm:prSet loTypeId="urn:microsoft.com/office/officeart/2005/8/layout/radial6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8EBA43C8-9012-4EA0-B106-6FE159AD46CF}">
      <dgm:prSet phldrT="[Text]"/>
      <dgm:spPr/>
      <dgm:t>
        <a:bodyPr/>
        <a:lstStyle/>
        <a:p>
          <a:r>
            <a:rPr lang="en-US" dirty="0"/>
            <a:t>Portfolio</a:t>
          </a:r>
        </a:p>
        <a:p>
          <a:r>
            <a:rPr lang="en-US" dirty="0"/>
            <a:t>Opportunity</a:t>
          </a:r>
        </a:p>
        <a:p>
          <a:r>
            <a:rPr lang="en-US" dirty="0"/>
            <a:t>Set</a:t>
          </a:r>
        </a:p>
      </dgm:t>
      <dgm:extLst>
        <a:ext uri="{E40237B7-FDA0-4F09-8148-C483321AD2D9}">
          <dgm14:cNvPr xmlns:dgm14="http://schemas.microsoft.com/office/drawing/2010/diagram" id="0" name="" title="Task 1- global data"/>
        </a:ext>
      </dgm:extLst>
    </dgm:pt>
    <dgm:pt modelId="{CE87F387-1F98-4174-BA90-BEDB0C412A00}" type="parTrans" cxnId="{2DD76791-EEE3-404F-A5FD-E3CCAA3838FA}">
      <dgm:prSet/>
      <dgm:spPr/>
      <dgm:t>
        <a:bodyPr/>
        <a:lstStyle/>
        <a:p>
          <a:endParaRPr lang="en-US"/>
        </a:p>
      </dgm:t>
    </dgm:pt>
    <dgm:pt modelId="{D145ACA9-EADF-427B-B057-A3789CC70F81}" type="sibTrans" cxnId="{2DD76791-EEE3-404F-A5FD-E3CCAA3838FA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CD789EEF-4B5E-43DD-B856-0213893032FF}">
      <dgm:prSet phldrT="[Text]"/>
      <dgm:spPr/>
      <dgm:t>
        <a:bodyPr/>
        <a:lstStyle/>
        <a:p>
          <a:r>
            <a:rPr lang="en-US" dirty="0"/>
            <a:t>MPT</a:t>
          </a:r>
        </a:p>
      </dgm:t>
      <dgm:extLst>
        <a:ext uri="{E40237B7-FDA0-4F09-8148-C483321AD2D9}">
          <dgm14:cNvPr xmlns:dgm14="http://schemas.microsoft.com/office/drawing/2010/diagram" id="0" name="" title="Group- research network"/>
        </a:ext>
      </dgm:extLst>
    </dgm:pt>
    <dgm:pt modelId="{3C02E6A9-ACFA-4A0B-BCA7-C0E7A7B7D576}" type="parTrans" cxnId="{6C521F0C-E7C7-49CB-BBCF-E50952C8A103}">
      <dgm:prSet/>
      <dgm:spPr/>
      <dgm:t>
        <a:bodyPr/>
        <a:lstStyle/>
        <a:p>
          <a:endParaRPr lang="en-US"/>
        </a:p>
      </dgm:t>
    </dgm:pt>
    <dgm:pt modelId="{28B2834F-F48A-4E43-9FFE-28646D0A4772}" type="sibTrans" cxnId="{6C521F0C-E7C7-49CB-BBCF-E50952C8A103}">
      <dgm:prSet/>
      <dgm:spPr/>
      <dgm:t>
        <a:bodyPr/>
        <a:lstStyle/>
        <a:p>
          <a:endParaRPr lang="en-US"/>
        </a:p>
      </dgm:t>
    </dgm:pt>
    <dgm:pt modelId="{82641D75-9AAE-4A95-A785-B579F086A951}">
      <dgm:prSet phldrT="[Text]"/>
      <dgm:spPr/>
      <dgm:t>
        <a:bodyPr/>
        <a:lstStyle/>
        <a:p>
          <a:r>
            <a:rPr lang="en-US" dirty="0"/>
            <a:t>Efficient Frontier</a:t>
          </a:r>
        </a:p>
      </dgm:t>
      <dgm:extLst>
        <a:ext uri="{E40237B7-FDA0-4F09-8148-C483321AD2D9}">
          <dgm14:cNvPr xmlns:dgm14="http://schemas.microsoft.com/office/drawing/2010/diagram" id="0" name="" title="Task 2- benchmarking"/>
        </a:ext>
      </dgm:extLst>
    </dgm:pt>
    <dgm:pt modelId="{CB3FAB3D-C2BB-4B6B-9848-1997E7AECFCE}" type="parTrans" cxnId="{260696CA-DCBA-4021-8AB9-D203FEA3C305}">
      <dgm:prSet/>
      <dgm:spPr/>
      <dgm:t>
        <a:bodyPr/>
        <a:lstStyle/>
        <a:p>
          <a:endParaRPr lang="en-US"/>
        </a:p>
      </dgm:t>
    </dgm:pt>
    <dgm:pt modelId="{37AB307F-421F-4976-BC33-C87760AA27EE}" type="sibTrans" cxnId="{260696CA-DCBA-4021-8AB9-D203FEA3C305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F996E586-D5C4-4739-8868-B0FD782805CC}">
      <dgm:prSet phldrT="[Text]"/>
      <dgm:spPr/>
      <dgm:t>
        <a:bodyPr/>
        <a:lstStyle/>
        <a:p>
          <a:r>
            <a:rPr lang="en-US" dirty="0"/>
            <a:t>Optimal Risky Portfolio</a:t>
          </a:r>
        </a:p>
      </dgm:t>
      <dgm:extLst>
        <a:ext uri="{E40237B7-FDA0-4F09-8148-C483321AD2D9}">
          <dgm14:cNvPr xmlns:dgm14="http://schemas.microsoft.com/office/drawing/2010/diagram" id="0" name="" title="Task 3- brand intelligence"/>
        </a:ext>
      </dgm:extLst>
    </dgm:pt>
    <dgm:pt modelId="{61DA791D-C210-4147-B166-510A0A79B819}" type="parTrans" cxnId="{2CBFA67F-1C24-44FA-9103-45001007CC71}">
      <dgm:prSet/>
      <dgm:spPr/>
      <dgm:t>
        <a:bodyPr/>
        <a:lstStyle/>
        <a:p>
          <a:endParaRPr lang="en-US"/>
        </a:p>
      </dgm:t>
    </dgm:pt>
    <dgm:pt modelId="{CB1BA7E0-042C-43AE-8BAA-00CD48E7B9DE}" type="sibTrans" cxnId="{2CBFA67F-1C24-44FA-9103-45001007CC71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E527DF91-8269-47C0-8443-B92A933E55C7}">
      <dgm:prSet phldrT="[Text]"/>
      <dgm:spPr/>
      <dgm:t>
        <a:bodyPr/>
        <a:lstStyle/>
        <a:p>
          <a:r>
            <a:rPr lang="en-US" dirty="0"/>
            <a:t>Optimal Complete Portfolio</a:t>
          </a:r>
        </a:p>
      </dgm:t>
      <dgm:extLst>
        <a:ext uri="{E40237B7-FDA0-4F09-8148-C483321AD2D9}">
          <dgm14:cNvPr xmlns:dgm14="http://schemas.microsoft.com/office/drawing/2010/diagram" id="0" name="" title="Task 4- trends"/>
        </a:ext>
      </dgm:extLst>
    </dgm:pt>
    <dgm:pt modelId="{F9853749-1C9C-42A6-BCB2-7AB574DF6415}" type="parTrans" cxnId="{046EE6C8-6533-4DC3-AC55-CB490BF1FD4E}">
      <dgm:prSet/>
      <dgm:spPr/>
      <dgm:t>
        <a:bodyPr/>
        <a:lstStyle/>
        <a:p>
          <a:endParaRPr lang="en-US"/>
        </a:p>
      </dgm:t>
    </dgm:pt>
    <dgm:pt modelId="{163C7DFC-4527-47BF-B087-0E294A8FBDC1}" type="sibTrans" cxnId="{046EE6C8-6533-4DC3-AC55-CB490BF1FD4E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027325E2-23C6-4C06-858B-81D8D052A85E}" type="pres">
      <dgm:prSet presAssocID="{661038A5-A781-483A-B3BE-3FC4F0B3FF7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D5002D5-010C-429B-8E83-03E155A5B707}" type="pres">
      <dgm:prSet presAssocID="{CD789EEF-4B5E-43DD-B856-0213893032FF}" presName="centerShape" presStyleLbl="node0" presStyleIdx="0" presStyleCnt="1"/>
      <dgm:spPr/>
    </dgm:pt>
    <dgm:pt modelId="{BD6582BC-7D62-4B6F-A5D1-0AE57EEA3EFD}" type="pres">
      <dgm:prSet presAssocID="{8EBA43C8-9012-4EA0-B106-6FE159AD46CF}" presName="node" presStyleLbl="node1" presStyleIdx="0" presStyleCnt="4">
        <dgm:presLayoutVars>
          <dgm:bulletEnabled val="1"/>
        </dgm:presLayoutVars>
      </dgm:prSet>
      <dgm:spPr/>
    </dgm:pt>
    <dgm:pt modelId="{2E112B4B-4AC3-4523-B3DE-6ACAE9149B68}" type="pres">
      <dgm:prSet presAssocID="{8EBA43C8-9012-4EA0-B106-6FE159AD46CF}" presName="dummy" presStyleCnt="0"/>
      <dgm:spPr/>
    </dgm:pt>
    <dgm:pt modelId="{15FB489D-4744-42DD-8ABC-D9C0418A6E88}" type="pres">
      <dgm:prSet presAssocID="{D145ACA9-EADF-427B-B057-A3789CC70F81}" presName="sibTrans" presStyleLbl="sibTrans2D1" presStyleIdx="0" presStyleCnt="4"/>
      <dgm:spPr/>
    </dgm:pt>
    <dgm:pt modelId="{4F208FBD-60FE-4384-9727-45010A37DD1D}" type="pres">
      <dgm:prSet presAssocID="{82641D75-9AAE-4A95-A785-B579F086A951}" presName="node" presStyleLbl="node1" presStyleIdx="1" presStyleCnt="4">
        <dgm:presLayoutVars>
          <dgm:bulletEnabled val="1"/>
        </dgm:presLayoutVars>
      </dgm:prSet>
      <dgm:spPr/>
    </dgm:pt>
    <dgm:pt modelId="{BBC2EDEE-32E3-4BDB-B215-605DDF0C74F0}" type="pres">
      <dgm:prSet presAssocID="{82641D75-9AAE-4A95-A785-B579F086A951}" presName="dummy" presStyleCnt="0"/>
      <dgm:spPr/>
    </dgm:pt>
    <dgm:pt modelId="{C093E4FB-CA0B-4CA5-854F-D3A5B8D8DFC5}" type="pres">
      <dgm:prSet presAssocID="{37AB307F-421F-4976-BC33-C87760AA27EE}" presName="sibTrans" presStyleLbl="sibTrans2D1" presStyleIdx="1" presStyleCnt="4"/>
      <dgm:spPr/>
    </dgm:pt>
    <dgm:pt modelId="{62E303EC-C8C6-4276-B158-8579C8E5C923}" type="pres">
      <dgm:prSet presAssocID="{F996E586-D5C4-4739-8868-B0FD782805CC}" presName="node" presStyleLbl="node1" presStyleIdx="2" presStyleCnt="4">
        <dgm:presLayoutVars>
          <dgm:bulletEnabled val="1"/>
        </dgm:presLayoutVars>
      </dgm:prSet>
      <dgm:spPr/>
    </dgm:pt>
    <dgm:pt modelId="{31A2799F-64DE-4E36-B542-1549C40080F4}" type="pres">
      <dgm:prSet presAssocID="{F996E586-D5C4-4739-8868-B0FD782805CC}" presName="dummy" presStyleCnt="0"/>
      <dgm:spPr/>
    </dgm:pt>
    <dgm:pt modelId="{D8D156EC-0ECD-4B80-8721-D603008A70E6}" type="pres">
      <dgm:prSet presAssocID="{CB1BA7E0-042C-43AE-8BAA-00CD48E7B9DE}" presName="sibTrans" presStyleLbl="sibTrans2D1" presStyleIdx="2" presStyleCnt="4"/>
      <dgm:spPr/>
    </dgm:pt>
    <dgm:pt modelId="{B7D94DD8-4746-4DB5-A9B7-87F44BD7DA33}" type="pres">
      <dgm:prSet presAssocID="{E527DF91-8269-47C0-8443-B92A933E55C7}" presName="node" presStyleLbl="node1" presStyleIdx="3" presStyleCnt="4">
        <dgm:presLayoutVars>
          <dgm:bulletEnabled val="1"/>
        </dgm:presLayoutVars>
      </dgm:prSet>
      <dgm:spPr/>
    </dgm:pt>
    <dgm:pt modelId="{56C84233-446D-4539-836F-DEBC1E093A99}" type="pres">
      <dgm:prSet presAssocID="{E527DF91-8269-47C0-8443-B92A933E55C7}" presName="dummy" presStyleCnt="0"/>
      <dgm:spPr/>
    </dgm:pt>
    <dgm:pt modelId="{31F06B5A-2195-4E59-80BD-B28AD7D69EF8}" type="pres">
      <dgm:prSet presAssocID="{163C7DFC-4527-47BF-B087-0E294A8FBDC1}" presName="sibTrans" presStyleLbl="sibTrans2D1" presStyleIdx="3" presStyleCnt="4"/>
      <dgm:spPr/>
    </dgm:pt>
  </dgm:ptLst>
  <dgm:cxnLst>
    <dgm:cxn modelId="{366DF206-2DA6-46BD-99EA-F423AF9B940C}" type="presOf" srcId="{CD789EEF-4B5E-43DD-B856-0213893032FF}" destId="{4D5002D5-010C-429B-8E83-03E155A5B707}" srcOrd="0" destOrd="0" presId="urn:microsoft.com/office/officeart/2005/8/layout/radial6"/>
    <dgm:cxn modelId="{6C521F0C-E7C7-49CB-BBCF-E50952C8A103}" srcId="{661038A5-A781-483A-B3BE-3FC4F0B3FF7E}" destId="{CD789EEF-4B5E-43DD-B856-0213893032FF}" srcOrd="0" destOrd="0" parTransId="{3C02E6A9-ACFA-4A0B-BCA7-C0E7A7B7D576}" sibTransId="{28B2834F-F48A-4E43-9FFE-28646D0A4772}"/>
    <dgm:cxn modelId="{ACBC723A-18D7-4142-9D5F-CD2F387AEC14}" type="presOf" srcId="{37AB307F-421F-4976-BC33-C87760AA27EE}" destId="{C093E4FB-CA0B-4CA5-854F-D3A5B8D8DFC5}" srcOrd="0" destOrd="0" presId="urn:microsoft.com/office/officeart/2005/8/layout/radial6"/>
    <dgm:cxn modelId="{4A824A41-A45C-4A74-BFBB-AE84D6633796}" type="presOf" srcId="{E527DF91-8269-47C0-8443-B92A933E55C7}" destId="{B7D94DD8-4746-4DB5-A9B7-87F44BD7DA33}" srcOrd="0" destOrd="0" presId="urn:microsoft.com/office/officeart/2005/8/layout/radial6"/>
    <dgm:cxn modelId="{71378B65-85CF-42D5-8B77-29B0B2D592AB}" type="presOf" srcId="{163C7DFC-4527-47BF-B087-0E294A8FBDC1}" destId="{31F06B5A-2195-4E59-80BD-B28AD7D69EF8}" srcOrd="0" destOrd="0" presId="urn:microsoft.com/office/officeart/2005/8/layout/radial6"/>
    <dgm:cxn modelId="{2CBFA67F-1C24-44FA-9103-45001007CC71}" srcId="{CD789EEF-4B5E-43DD-B856-0213893032FF}" destId="{F996E586-D5C4-4739-8868-B0FD782805CC}" srcOrd="2" destOrd="0" parTransId="{61DA791D-C210-4147-B166-510A0A79B819}" sibTransId="{CB1BA7E0-042C-43AE-8BAA-00CD48E7B9DE}"/>
    <dgm:cxn modelId="{A47D798B-23A1-434D-A8EF-2D9DA552FDC4}" type="presOf" srcId="{F996E586-D5C4-4739-8868-B0FD782805CC}" destId="{62E303EC-C8C6-4276-B158-8579C8E5C923}" srcOrd="0" destOrd="0" presId="urn:microsoft.com/office/officeart/2005/8/layout/radial6"/>
    <dgm:cxn modelId="{2DD76791-EEE3-404F-A5FD-E3CCAA3838FA}" srcId="{CD789EEF-4B5E-43DD-B856-0213893032FF}" destId="{8EBA43C8-9012-4EA0-B106-6FE159AD46CF}" srcOrd="0" destOrd="0" parTransId="{CE87F387-1F98-4174-BA90-BEDB0C412A00}" sibTransId="{D145ACA9-EADF-427B-B057-A3789CC70F81}"/>
    <dgm:cxn modelId="{C584C7A3-8B97-4AEC-8EC5-85AC219EDED1}" type="presOf" srcId="{D145ACA9-EADF-427B-B057-A3789CC70F81}" destId="{15FB489D-4744-42DD-8ABC-D9C0418A6E88}" srcOrd="0" destOrd="0" presId="urn:microsoft.com/office/officeart/2005/8/layout/radial6"/>
    <dgm:cxn modelId="{887CFEAE-0E98-4C08-8433-22BA48B278A5}" type="presOf" srcId="{82641D75-9AAE-4A95-A785-B579F086A951}" destId="{4F208FBD-60FE-4384-9727-45010A37DD1D}" srcOrd="0" destOrd="0" presId="urn:microsoft.com/office/officeart/2005/8/layout/radial6"/>
    <dgm:cxn modelId="{C17784BD-7342-487C-8A02-14AC262D400B}" type="presOf" srcId="{8EBA43C8-9012-4EA0-B106-6FE159AD46CF}" destId="{BD6582BC-7D62-4B6F-A5D1-0AE57EEA3EFD}" srcOrd="0" destOrd="0" presId="urn:microsoft.com/office/officeart/2005/8/layout/radial6"/>
    <dgm:cxn modelId="{046EE6C8-6533-4DC3-AC55-CB490BF1FD4E}" srcId="{CD789EEF-4B5E-43DD-B856-0213893032FF}" destId="{E527DF91-8269-47C0-8443-B92A933E55C7}" srcOrd="3" destOrd="0" parTransId="{F9853749-1C9C-42A6-BCB2-7AB574DF6415}" sibTransId="{163C7DFC-4527-47BF-B087-0E294A8FBDC1}"/>
    <dgm:cxn modelId="{260696CA-DCBA-4021-8AB9-D203FEA3C305}" srcId="{CD789EEF-4B5E-43DD-B856-0213893032FF}" destId="{82641D75-9AAE-4A95-A785-B579F086A951}" srcOrd="1" destOrd="0" parTransId="{CB3FAB3D-C2BB-4B6B-9848-1997E7AECFCE}" sibTransId="{37AB307F-421F-4976-BC33-C87760AA27EE}"/>
    <dgm:cxn modelId="{832629D0-A6A7-4246-8E20-8FD2EEADC470}" type="presOf" srcId="{661038A5-A781-483A-B3BE-3FC4F0B3FF7E}" destId="{027325E2-23C6-4C06-858B-81D8D052A85E}" srcOrd="0" destOrd="0" presId="urn:microsoft.com/office/officeart/2005/8/layout/radial6"/>
    <dgm:cxn modelId="{813D9DE7-B035-4B7F-BCD3-6C75B6B26C4B}" type="presOf" srcId="{CB1BA7E0-042C-43AE-8BAA-00CD48E7B9DE}" destId="{D8D156EC-0ECD-4B80-8721-D603008A70E6}" srcOrd="0" destOrd="0" presId="urn:microsoft.com/office/officeart/2005/8/layout/radial6"/>
    <dgm:cxn modelId="{C5A1B725-DA11-4EDD-BD11-552FCD0B6DD7}" type="presParOf" srcId="{027325E2-23C6-4C06-858B-81D8D052A85E}" destId="{4D5002D5-010C-429B-8E83-03E155A5B707}" srcOrd="0" destOrd="0" presId="urn:microsoft.com/office/officeart/2005/8/layout/radial6"/>
    <dgm:cxn modelId="{05AE4889-9F30-477B-A036-F4CFCB606ED5}" type="presParOf" srcId="{027325E2-23C6-4C06-858B-81D8D052A85E}" destId="{BD6582BC-7D62-4B6F-A5D1-0AE57EEA3EFD}" srcOrd="1" destOrd="0" presId="urn:microsoft.com/office/officeart/2005/8/layout/radial6"/>
    <dgm:cxn modelId="{1E2DFD92-9C20-434E-968D-36982BBFDEFE}" type="presParOf" srcId="{027325E2-23C6-4C06-858B-81D8D052A85E}" destId="{2E112B4B-4AC3-4523-B3DE-6ACAE9149B68}" srcOrd="2" destOrd="0" presId="urn:microsoft.com/office/officeart/2005/8/layout/radial6"/>
    <dgm:cxn modelId="{9D2DBEBE-6F81-43C2-9B57-841997A5668B}" type="presParOf" srcId="{027325E2-23C6-4C06-858B-81D8D052A85E}" destId="{15FB489D-4744-42DD-8ABC-D9C0418A6E88}" srcOrd="3" destOrd="0" presId="urn:microsoft.com/office/officeart/2005/8/layout/radial6"/>
    <dgm:cxn modelId="{A8EE7C8C-AED8-4913-9AC3-B9D3F66C1D2C}" type="presParOf" srcId="{027325E2-23C6-4C06-858B-81D8D052A85E}" destId="{4F208FBD-60FE-4384-9727-45010A37DD1D}" srcOrd="4" destOrd="0" presId="urn:microsoft.com/office/officeart/2005/8/layout/radial6"/>
    <dgm:cxn modelId="{CDAF6FE2-FB5A-4A2F-8F54-CC977F15E242}" type="presParOf" srcId="{027325E2-23C6-4C06-858B-81D8D052A85E}" destId="{BBC2EDEE-32E3-4BDB-B215-605DDF0C74F0}" srcOrd="5" destOrd="0" presId="urn:microsoft.com/office/officeart/2005/8/layout/radial6"/>
    <dgm:cxn modelId="{1048E33C-3F1F-417D-B47F-46D7D865FAA2}" type="presParOf" srcId="{027325E2-23C6-4C06-858B-81D8D052A85E}" destId="{C093E4FB-CA0B-4CA5-854F-D3A5B8D8DFC5}" srcOrd="6" destOrd="0" presId="urn:microsoft.com/office/officeart/2005/8/layout/radial6"/>
    <dgm:cxn modelId="{994E0C2F-9020-420A-A585-369CE7394E95}" type="presParOf" srcId="{027325E2-23C6-4C06-858B-81D8D052A85E}" destId="{62E303EC-C8C6-4276-B158-8579C8E5C923}" srcOrd="7" destOrd="0" presId="urn:microsoft.com/office/officeart/2005/8/layout/radial6"/>
    <dgm:cxn modelId="{353863BE-707C-4D53-9323-7699BB021F82}" type="presParOf" srcId="{027325E2-23C6-4C06-858B-81D8D052A85E}" destId="{31A2799F-64DE-4E36-B542-1549C40080F4}" srcOrd="8" destOrd="0" presId="urn:microsoft.com/office/officeart/2005/8/layout/radial6"/>
    <dgm:cxn modelId="{CDA94E38-F3CB-4148-BA8C-C5989FE97916}" type="presParOf" srcId="{027325E2-23C6-4C06-858B-81D8D052A85E}" destId="{D8D156EC-0ECD-4B80-8721-D603008A70E6}" srcOrd="9" destOrd="0" presId="urn:microsoft.com/office/officeart/2005/8/layout/radial6"/>
    <dgm:cxn modelId="{C1A6F952-D88A-4670-8055-7B5C6A439228}" type="presParOf" srcId="{027325E2-23C6-4C06-858B-81D8D052A85E}" destId="{B7D94DD8-4746-4DB5-A9B7-87F44BD7DA33}" srcOrd="10" destOrd="0" presId="urn:microsoft.com/office/officeart/2005/8/layout/radial6"/>
    <dgm:cxn modelId="{4DADB740-59AF-47B8-9D87-1CC8890D7471}" type="presParOf" srcId="{027325E2-23C6-4C06-858B-81D8D052A85E}" destId="{56C84233-446D-4539-836F-DEBC1E093A99}" srcOrd="11" destOrd="0" presId="urn:microsoft.com/office/officeart/2005/8/layout/radial6"/>
    <dgm:cxn modelId="{EB89EDF9-DCF5-460B-B027-BA936580B8ED}" type="presParOf" srcId="{027325E2-23C6-4C06-858B-81D8D052A85E}" destId="{31F06B5A-2195-4E59-80BD-B28AD7D69EF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B44DA-C928-4387-B026-8530B8BDD5D7}">
      <dsp:nvSpPr>
        <dsp:cNvPr id="0" name=""/>
        <dsp:cNvSpPr/>
      </dsp:nvSpPr>
      <dsp:spPr>
        <a:xfrm>
          <a:off x="1257299" y="52387"/>
          <a:ext cx="2514600" cy="2514600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marR="0" lvl="0" indent="0" algn="ctr" defTabSz="9334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2100" b="0" i="0" u="none" strike="noStrike" kern="1200" cap="none" normalizeH="0" baseline="0" dirty="0">
              <a:ln/>
              <a:effectLst/>
              <a:latin typeface="+mn-lt"/>
            </a:rPr>
            <a:t>Market News</a:t>
          </a:r>
          <a:endParaRPr lang="en-US" sz="2100" kern="1200" dirty="0">
            <a:latin typeface="+mn-lt"/>
          </a:endParaRPr>
        </a:p>
      </dsp:txBody>
      <dsp:txXfrm>
        <a:off x="1592579" y="492442"/>
        <a:ext cx="1844040" cy="1131570"/>
      </dsp:txXfrm>
    </dsp:sp>
    <dsp:sp modelId="{27C9E895-11CE-41C6-ACB6-0B7DF2E7BF75}">
      <dsp:nvSpPr>
        <dsp:cNvPr id="0" name=""/>
        <dsp:cNvSpPr/>
      </dsp:nvSpPr>
      <dsp:spPr>
        <a:xfrm>
          <a:off x="2164651" y="1624012"/>
          <a:ext cx="2514600" cy="251460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marR="0" lvl="0" indent="0" algn="ctr" defTabSz="9334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2100" b="0" i="0" u="none" strike="noStrike" kern="1200" cap="none" normalizeH="0" baseline="0" dirty="0">
              <a:ln/>
              <a:effectLst/>
              <a:latin typeface="+mn-lt"/>
            </a:rPr>
            <a:t>Assets Management</a:t>
          </a:r>
        </a:p>
      </dsp:txBody>
      <dsp:txXfrm>
        <a:off x="2933700" y="2273617"/>
        <a:ext cx="1508760" cy="1383030"/>
      </dsp:txXfrm>
    </dsp:sp>
    <dsp:sp modelId="{30A8957B-0DEC-44FF-8942-E5A6D91CF2E5}">
      <dsp:nvSpPr>
        <dsp:cNvPr id="0" name=""/>
        <dsp:cNvSpPr/>
      </dsp:nvSpPr>
      <dsp:spPr>
        <a:xfrm>
          <a:off x="349948" y="1624012"/>
          <a:ext cx="2514600" cy="251460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marR="0" lvl="0" indent="0" algn="ctr" defTabSz="9334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2100" b="0" i="0" u="none" strike="noStrike" kern="1200" cap="none" normalizeH="0" baseline="0" dirty="0">
              <a:ln/>
              <a:effectLst/>
              <a:latin typeface="+mn-lt"/>
            </a:rPr>
            <a:t>Technical Analysis</a:t>
          </a:r>
        </a:p>
      </dsp:txBody>
      <dsp:txXfrm>
        <a:off x="586739" y="2273617"/>
        <a:ext cx="1508760" cy="1383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06B5A-2195-4E59-80BD-B28AD7D69EF8}">
      <dsp:nvSpPr>
        <dsp:cNvPr id="0" name=""/>
        <dsp:cNvSpPr/>
      </dsp:nvSpPr>
      <dsp:spPr>
        <a:xfrm>
          <a:off x="624627" y="834176"/>
          <a:ext cx="4160945" cy="4160945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156EC-0ECD-4B80-8721-D603008A70E6}">
      <dsp:nvSpPr>
        <dsp:cNvPr id="0" name=""/>
        <dsp:cNvSpPr/>
      </dsp:nvSpPr>
      <dsp:spPr>
        <a:xfrm>
          <a:off x="624627" y="834176"/>
          <a:ext cx="4160945" cy="4160945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3E4FB-CA0B-4CA5-854F-D3A5B8D8DFC5}">
      <dsp:nvSpPr>
        <dsp:cNvPr id="0" name=""/>
        <dsp:cNvSpPr/>
      </dsp:nvSpPr>
      <dsp:spPr>
        <a:xfrm>
          <a:off x="624627" y="834176"/>
          <a:ext cx="4160945" cy="4160945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B489D-4744-42DD-8ABC-D9C0418A6E88}">
      <dsp:nvSpPr>
        <dsp:cNvPr id="0" name=""/>
        <dsp:cNvSpPr/>
      </dsp:nvSpPr>
      <dsp:spPr>
        <a:xfrm>
          <a:off x="624627" y="834176"/>
          <a:ext cx="4160945" cy="4160945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002D5-010C-429B-8E83-03E155A5B707}">
      <dsp:nvSpPr>
        <dsp:cNvPr id="0" name=""/>
        <dsp:cNvSpPr/>
      </dsp:nvSpPr>
      <dsp:spPr>
        <a:xfrm>
          <a:off x="1747484" y="1957033"/>
          <a:ext cx="1915231" cy="19152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MPT</a:t>
          </a:r>
        </a:p>
      </dsp:txBody>
      <dsp:txXfrm>
        <a:off x="2027963" y="2237512"/>
        <a:ext cx="1354273" cy="1354273"/>
      </dsp:txXfrm>
    </dsp:sp>
    <dsp:sp modelId="{BD6582BC-7D62-4B6F-A5D1-0AE57EEA3EFD}">
      <dsp:nvSpPr>
        <dsp:cNvPr id="0" name=""/>
        <dsp:cNvSpPr/>
      </dsp:nvSpPr>
      <dsp:spPr>
        <a:xfrm>
          <a:off x="2034768" y="212109"/>
          <a:ext cx="1340662" cy="1340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Portfolio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Opportunity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</a:t>
          </a:r>
        </a:p>
      </dsp:txBody>
      <dsp:txXfrm>
        <a:off x="2231103" y="408444"/>
        <a:ext cx="947992" cy="947992"/>
      </dsp:txXfrm>
    </dsp:sp>
    <dsp:sp modelId="{4F208FBD-60FE-4384-9727-45010A37DD1D}">
      <dsp:nvSpPr>
        <dsp:cNvPr id="0" name=""/>
        <dsp:cNvSpPr/>
      </dsp:nvSpPr>
      <dsp:spPr>
        <a:xfrm>
          <a:off x="4066977" y="2244318"/>
          <a:ext cx="1340662" cy="1340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Efficient Frontier</a:t>
          </a:r>
        </a:p>
      </dsp:txBody>
      <dsp:txXfrm>
        <a:off x="4263312" y="2440653"/>
        <a:ext cx="947992" cy="947992"/>
      </dsp:txXfrm>
    </dsp:sp>
    <dsp:sp modelId="{62E303EC-C8C6-4276-B158-8579C8E5C923}">
      <dsp:nvSpPr>
        <dsp:cNvPr id="0" name=""/>
        <dsp:cNvSpPr/>
      </dsp:nvSpPr>
      <dsp:spPr>
        <a:xfrm>
          <a:off x="2034768" y="4276527"/>
          <a:ext cx="1340662" cy="1340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Optimal Risky Portfolio</a:t>
          </a:r>
        </a:p>
      </dsp:txBody>
      <dsp:txXfrm>
        <a:off x="2231103" y="4472862"/>
        <a:ext cx="947992" cy="947992"/>
      </dsp:txXfrm>
    </dsp:sp>
    <dsp:sp modelId="{B7D94DD8-4746-4DB5-A9B7-87F44BD7DA33}">
      <dsp:nvSpPr>
        <dsp:cNvPr id="0" name=""/>
        <dsp:cNvSpPr/>
      </dsp:nvSpPr>
      <dsp:spPr>
        <a:xfrm>
          <a:off x="2560" y="2244318"/>
          <a:ext cx="1340662" cy="1340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Optimal Complete Portfolio</a:t>
          </a:r>
        </a:p>
      </dsp:txBody>
      <dsp:txXfrm>
        <a:off x="198895" y="2440653"/>
        <a:ext cx="947992" cy="947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8/23/2018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8/23/2018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7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42" y="-1"/>
            <a:ext cx="12190413" cy="6858001"/>
            <a:chOff x="-1588" y="0"/>
            <a:chExt cx="12190413" cy="6858001"/>
          </a:xfrm>
        </p:grpSpPr>
        <p:sp>
          <p:nvSpPr>
            <p:cNvPr id="11" name="Rectangle 10"/>
            <p:cNvSpPr/>
            <p:nvPr/>
          </p:nvSpPr>
          <p:spPr>
            <a:xfrm>
              <a:off x="-1588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3625" y="0"/>
              <a:ext cx="7315200" cy="6858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09600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D2365B-5397-4552-89D2-3C31D6B894C4}" type="datetime1">
              <a:rPr lang="en-US" smtClean="0"/>
              <a:t>8/23/2018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lt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lt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D474-84CF-40A5-B032-DFFDE135438A}" type="datetime1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7C6EF-6B90-465F-AC36-47BDECADBD65}" type="datetime1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146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2F23-BD92-4B7B-9DFF-42EEC8F21ED4}" type="datetime1">
              <a:rPr lang="en-US" smtClean="0"/>
              <a:t>8/23/2018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7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B7EA-8738-442B-ADC7-3A7E6F5C49CD}" type="datetime1">
              <a:rPr lang="en-US" smtClean="0"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93664" y="17526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550025" y="17526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692D-78A6-499F-901A-E660774CC8EE}" type="datetime1">
              <a:rPr lang="en-US" smtClean="0"/>
              <a:t>8/23/2018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F355-F21B-43C0-ABBD-B5AEBBE279A6}" type="datetime1">
              <a:rPr lang="en-US" smtClean="0"/>
              <a:t>8/23/2018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95E7-F437-40FB-91EE-0B08B57CB523}" type="datetime1">
              <a:rPr lang="en-US" smtClean="0"/>
              <a:t>8/23/2018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9EEF-87D9-4049-9A5D-A2B5E4C83A85}" type="datetime1">
              <a:rPr lang="en-US" smtClean="0"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D992-82F2-4752-BCD7-4BDCCFA26099}" type="datetime1">
              <a:rPr lang="en-US" smtClean="0"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8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590C4DA-EDE6-465C-B91D-0B6D7078AFBA}" type="datetime1">
              <a:rPr lang="en-US" smtClean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58134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2819400"/>
            <a:ext cx="3962400" cy="251459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nvestment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nformation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eed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iif</a:t>
            </a:r>
            <a:r>
              <a:rPr lang="en-US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122AD5-290E-412C-B57A-7CBDC3A2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533400"/>
            <a:ext cx="4953000" cy="12954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Moving Average Convergence/Divergence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MACD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5CEDA-555B-443E-87D0-0E4534F88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" y="2412513"/>
            <a:ext cx="8858534" cy="436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F7368-F564-4D27-B119-C4BBFEAE1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18" y="76200"/>
            <a:ext cx="434692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8B0888D-FA90-4C7A-9775-CE567A6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843" y="149604"/>
            <a:ext cx="5641137" cy="609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altLang="zh-TW" b="1" dirty="0">
                <a:solidFill>
                  <a:schemeClr val="tx1"/>
                </a:solidFill>
              </a:rPr>
              <a:t>B</a:t>
            </a:r>
            <a:r>
              <a:rPr lang="en-HK" altLang="zh-TW" b="1" dirty="0" err="1">
                <a:solidFill>
                  <a:schemeClr val="tx1"/>
                </a:solidFill>
              </a:rPr>
              <a:t>alance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HK" altLang="zh-TW" b="1" dirty="0">
                <a:solidFill>
                  <a:schemeClr val="tx1"/>
                </a:solidFill>
              </a:rPr>
              <a:t>Volume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- OBV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0ADD8-DB82-4AF7-A4BF-48026BC8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6" y="883650"/>
            <a:ext cx="11809412" cy="58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3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8B0888D-FA90-4C7A-9775-CE567A6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127" y="163586"/>
            <a:ext cx="6630569" cy="609600"/>
          </a:xfrm>
        </p:spPr>
        <p:txBody>
          <a:bodyPr>
            <a:normAutofit fontScale="90000"/>
          </a:bodyPr>
          <a:lstStyle/>
          <a:p>
            <a:r>
              <a:rPr lang="en-HK" b="1" dirty="0">
                <a:solidFill>
                  <a:schemeClr val="tx1"/>
                </a:solidFill>
              </a:rPr>
              <a:t>Parabolic Stop And Reverse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- PSAR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558A1-D7CA-4E43-AC10-1357EA493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0" y="844492"/>
            <a:ext cx="11921402" cy="58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6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700B750C-252C-490B-8400-63790969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318" y="76200"/>
            <a:ext cx="5676186" cy="609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Relative Strength Index - RSI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13024-42AF-479E-871A-14262D9D4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762000"/>
            <a:ext cx="1158690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789D-F317-4F63-B13E-2AA7418EA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212" y="990600"/>
            <a:ext cx="4038600" cy="4572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customer_trade_book.csv</a:t>
            </a:r>
            <a:endParaRPr lang="en-HK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97B2706-9220-4DB4-9796-8432F15EA374}"/>
              </a:ext>
            </a:extLst>
          </p:cNvPr>
          <p:cNvSpPr txBox="1">
            <a:spLocks/>
          </p:cNvSpPr>
          <p:nvPr/>
        </p:nvSpPr>
        <p:spPr>
          <a:xfrm>
            <a:off x="3732212" y="152400"/>
            <a:ext cx="4285894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TA on User portfolio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872E699-1C97-40F4-8E9C-450112414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038295"/>
              </p:ext>
            </p:extLst>
          </p:nvPr>
        </p:nvGraphicFramePr>
        <p:xfrm>
          <a:off x="5480050" y="3233738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Worksheet" r:id="rId3" imgW="1228781" imgH="390618" progId="Excel.Sheet.12">
                  <p:embed/>
                </p:oleObj>
              </mc:Choice>
              <mc:Fallback>
                <p:oleObj name="Worksheet" r:id="rId3" imgW="1228781" imgH="3906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0050" y="3233738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72E3489-13FF-43DB-BA18-BB6F8F99B0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700019"/>
              </p:ext>
            </p:extLst>
          </p:nvPr>
        </p:nvGraphicFramePr>
        <p:xfrm>
          <a:off x="231685" y="1552575"/>
          <a:ext cx="11725453" cy="515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Worksheet" r:id="rId5" imgW="11277480" imgH="5152852" progId="Excel.Sheet.12">
                  <p:embed/>
                </p:oleObj>
              </mc:Choice>
              <mc:Fallback>
                <p:oleObj name="Worksheet" r:id="rId5" imgW="11277480" imgH="515285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685" y="1552575"/>
                        <a:ext cx="11725453" cy="5153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51EB2DB-FD89-4306-AB39-8F9831B42A05}"/>
              </a:ext>
            </a:extLst>
          </p:cNvPr>
          <p:cNvSpPr/>
          <p:nvPr/>
        </p:nvSpPr>
        <p:spPr>
          <a:xfrm>
            <a:off x="2170068" y="1500187"/>
            <a:ext cx="876344" cy="525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2401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A75DCF-9485-4B26-A7E7-8194F6D0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91" y="381000"/>
            <a:ext cx="7529241" cy="22860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19E5DDE-2C6B-4266-9179-68AB27DD9915}"/>
              </a:ext>
            </a:extLst>
          </p:cNvPr>
          <p:cNvSpPr/>
          <p:nvPr/>
        </p:nvSpPr>
        <p:spPr>
          <a:xfrm>
            <a:off x="5751511" y="2863487"/>
            <a:ext cx="685800" cy="83820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EBA44-23B6-4780-A4C6-03A81A6C7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95" y="3898174"/>
            <a:ext cx="6199632" cy="2743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4A1907-FC5B-4577-B34D-FC90BC6A9BDE}"/>
              </a:ext>
            </a:extLst>
          </p:cNvPr>
          <p:cNvSpPr/>
          <p:nvPr/>
        </p:nvSpPr>
        <p:spPr>
          <a:xfrm rot="5400000">
            <a:off x="3770312" y="-342899"/>
            <a:ext cx="838201" cy="396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307FCF-E33D-4D9C-8503-FBDF2F5CE442}"/>
              </a:ext>
            </a:extLst>
          </p:cNvPr>
          <p:cNvSpPr/>
          <p:nvPr/>
        </p:nvSpPr>
        <p:spPr>
          <a:xfrm rot="5400000">
            <a:off x="3015433" y="4805409"/>
            <a:ext cx="266744" cy="661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9708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BD167-35B4-4ED2-922F-5B94660E5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228600"/>
            <a:ext cx="6180812" cy="4083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55AAF-9071-4C9C-A5EC-6EF4602FD3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2667000"/>
            <a:ext cx="6180811" cy="4083456"/>
          </a:xfrm>
          <a:prstGeom prst="rect">
            <a:avLst/>
          </a:prstGeom>
          <a:blipFill dpi="0" rotWithShape="1">
            <a:blip r:embed="rId3">
              <a:alphaModFix amt="61000"/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01437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49BC52-9827-4D40-B5CB-48A398D3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512" y="2933700"/>
            <a:ext cx="6781800" cy="990600"/>
          </a:xfrm>
          <a:ln w="63500">
            <a:solidFill>
              <a:schemeClr val="tx1"/>
            </a:solidFill>
          </a:ln>
          <a:effectLst>
            <a:reflection stA="46000" dir="5400000" sy="-100000" algn="bl" rotWithShape="0"/>
          </a:effectLst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Market News</a:t>
            </a:r>
          </a:p>
        </p:txBody>
      </p:sp>
    </p:spTree>
    <p:extLst>
      <p:ext uri="{BB962C8B-B14F-4D97-AF65-F5344CB8AC3E}">
        <p14:creationId xmlns:p14="http://schemas.microsoft.com/office/powerpoint/2010/main" val="249653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F73D81-F9D9-4669-BB27-34A5A811C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228600"/>
            <a:ext cx="7430537" cy="655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1DA771-F36E-4CD8-ACBF-2AB0C4ECD967}"/>
              </a:ext>
            </a:extLst>
          </p:cNvPr>
          <p:cNvSpPr/>
          <p:nvPr/>
        </p:nvSpPr>
        <p:spPr>
          <a:xfrm rot="5400000">
            <a:off x="3579811" y="990601"/>
            <a:ext cx="30480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0FECC5-FBEB-4EAB-8F4F-202CBBF4EC6B}"/>
              </a:ext>
            </a:extLst>
          </p:cNvPr>
          <p:cNvSpPr/>
          <p:nvPr/>
        </p:nvSpPr>
        <p:spPr>
          <a:xfrm rot="5400000">
            <a:off x="5162301" y="825433"/>
            <a:ext cx="304800" cy="3622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2BE6E-6EEC-4232-9162-8138AB695DAD}"/>
              </a:ext>
            </a:extLst>
          </p:cNvPr>
          <p:cNvSpPr/>
          <p:nvPr/>
        </p:nvSpPr>
        <p:spPr>
          <a:xfrm rot="5400000">
            <a:off x="5408612" y="3886201"/>
            <a:ext cx="304800" cy="411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85707-9EF0-4EFB-9555-7FF8001A0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3676" y="2466704"/>
            <a:ext cx="2420689" cy="4571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Crawl </a:t>
            </a:r>
            <a:r>
              <a:rPr lang="en-US" dirty="0" err="1"/>
              <a:t>Aastocks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F264A3-9E79-4571-962F-6185B87C8C8F}"/>
              </a:ext>
            </a:extLst>
          </p:cNvPr>
          <p:cNvSpPr txBox="1">
            <a:spLocks/>
          </p:cNvSpPr>
          <p:nvPr/>
        </p:nvSpPr>
        <p:spPr>
          <a:xfrm>
            <a:off x="551165" y="5372101"/>
            <a:ext cx="2743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0744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479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58134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Find all relevant news to the customer’s portfolio assets</a:t>
            </a:r>
          </a:p>
        </p:txBody>
      </p:sp>
    </p:spTree>
    <p:extLst>
      <p:ext uri="{BB962C8B-B14F-4D97-AF65-F5344CB8AC3E}">
        <p14:creationId xmlns:p14="http://schemas.microsoft.com/office/powerpoint/2010/main" val="9521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789D-F317-4F63-B13E-2AA7418EA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212" y="914400"/>
            <a:ext cx="4038600" cy="4572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customer_related_news.csv</a:t>
            </a:r>
            <a:endParaRPr lang="en-HK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97B2706-9220-4DB4-9796-8432F15EA374}"/>
              </a:ext>
            </a:extLst>
          </p:cNvPr>
          <p:cNvSpPr txBox="1">
            <a:spLocks/>
          </p:cNvSpPr>
          <p:nvPr/>
        </p:nvSpPr>
        <p:spPr>
          <a:xfrm>
            <a:off x="1255710" y="228600"/>
            <a:ext cx="9677401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News related to the assets in a customer’s portfolio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872E699-1C97-40F4-8E9C-4501124142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0050" y="3233738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Worksheet" r:id="rId3" imgW="1228781" imgH="390618" progId="Excel.Sheet.12">
                  <p:embed/>
                </p:oleObj>
              </mc:Choice>
              <mc:Fallback>
                <p:oleObj name="Worksheet" r:id="rId3" imgW="1228781" imgH="390618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872E699-1C97-40F4-8E9C-450112414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0050" y="3233738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459090C-59CB-48B8-BD76-20966A1C46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432772"/>
              </p:ext>
            </p:extLst>
          </p:nvPr>
        </p:nvGraphicFramePr>
        <p:xfrm>
          <a:off x="147043" y="1398977"/>
          <a:ext cx="11814767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Worksheet" r:id="rId5" imgW="11992113" imgH="1343065" progId="Excel.Sheet.12">
                  <p:embed/>
                </p:oleObj>
              </mc:Choice>
              <mc:Fallback>
                <p:oleObj name="Worksheet" r:id="rId5" imgW="11992113" imgH="13430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043" y="1398977"/>
                        <a:ext cx="11814767" cy="1530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BA8C0AA-2DE7-4795-9E1F-C0995125EF08}"/>
              </a:ext>
            </a:extLst>
          </p:cNvPr>
          <p:cNvSpPr/>
          <p:nvPr/>
        </p:nvSpPr>
        <p:spPr>
          <a:xfrm>
            <a:off x="147043" y="3276600"/>
            <a:ext cx="118147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b="1" dirty="0" err="1"/>
              <a:t>利福國際</a:t>
            </a:r>
            <a:r>
              <a:rPr lang="en-HK" b="1" dirty="0"/>
              <a:t>(01212.HK)</a:t>
            </a:r>
            <a:r>
              <a:rPr lang="en-HK" b="1" dirty="0" err="1"/>
              <a:t>料本港下半年零售銷售增速不如上半年快</a:t>
            </a:r>
            <a:r>
              <a:rPr lang="en-HK" b="1" dirty="0"/>
              <a:t>:</a:t>
            </a:r>
          </a:p>
          <a:p>
            <a:r>
              <a:rPr lang="zh-TW" altLang="en-US" sz="1200" dirty="0"/>
              <a:t>利福國際</a:t>
            </a:r>
            <a:r>
              <a:rPr lang="en-US" altLang="zh-TW" sz="1200" dirty="0"/>
              <a:t>(01212.HK) </a:t>
            </a:r>
            <a:r>
              <a:rPr lang="zh-TW" altLang="en-US" sz="1200" dirty="0"/>
              <a:t>沽空 </a:t>
            </a:r>
            <a:r>
              <a:rPr lang="en-US" altLang="zh-TW" sz="1200" dirty="0"/>
              <a:t>$44.92</a:t>
            </a:r>
            <a:r>
              <a:rPr lang="zh-TW" altLang="en-US" sz="1200" dirty="0"/>
              <a:t>萬</a:t>
            </a:r>
            <a:r>
              <a:rPr lang="en-US" altLang="zh-TW" sz="1200" dirty="0"/>
              <a:t>; </a:t>
            </a:r>
            <a:r>
              <a:rPr lang="zh-TW" altLang="en-US" sz="1200" dirty="0"/>
              <a:t>比率 </a:t>
            </a:r>
            <a:r>
              <a:rPr lang="en-US" altLang="zh-TW" sz="1200" dirty="0"/>
              <a:t>4.678%   </a:t>
            </a:r>
            <a:r>
              <a:rPr lang="zh-TW" altLang="en-US" sz="1200" dirty="0"/>
              <a:t>主席劉鑾鴻在記者會上表示，目前人民幣貶值對香港零售市道影響輕微，看到增長勢頭仍在，但預計下半年本港零售銷售的增幅不如上半年快，料為高單位數至低雙位數增長，主要是由於去年下半年的高基數效應所致。公司上半年盈利按年減少</a:t>
            </a:r>
            <a:r>
              <a:rPr lang="en-US" altLang="zh-TW" sz="1200" dirty="0"/>
              <a:t>48.7%</a:t>
            </a:r>
            <a:r>
              <a:rPr lang="zh-TW" altLang="en-US" sz="1200" dirty="0"/>
              <a:t>，主要是受到期內投資收入大幅下跌所拖累。他指出，投資組合中，主要包含股票、債券及投資基金等，預計下半年投資市場會較上半年動盪，因此近月已有將投資組合規模適量減少，但強調沒有可能將規模減至零。劉鑾鴻續指，將投資組合中的現金回流後放在公司，都沒有特別用途，因此計劃將部分資金用於回購，對股東亦有得益。他強調，一直不擔心公司的負債比率，因為目前未動用的現金達</a:t>
            </a:r>
            <a:r>
              <a:rPr lang="en-US" altLang="zh-TW" sz="1200" dirty="0"/>
              <a:t>40</a:t>
            </a:r>
            <a:r>
              <a:rPr lang="zh-TW" altLang="en-US" sz="1200" dirty="0"/>
              <a:t>億至</a:t>
            </a:r>
            <a:r>
              <a:rPr lang="en-US" altLang="zh-TW" sz="1200" dirty="0"/>
              <a:t>50</a:t>
            </a:r>
            <a:r>
              <a:rPr lang="zh-TW" altLang="en-US" sz="1200" dirty="0"/>
              <a:t>億，隨時可變現的資產達</a:t>
            </a:r>
            <a:r>
              <a:rPr lang="en-US" altLang="zh-TW" sz="1200" dirty="0"/>
              <a:t>100</a:t>
            </a:r>
            <a:r>
              <a:rPr lang="zh-TW" altLang="en-US" sz="1200" dirty="0"/>
              <a:t>億元。早前利福國際宣布收購利福中國</a:t>
            </a:r>
            <a:r>
              <a:rPr lang="en-US" altLang="zh-TW" sz="1200" dirty="0"/>
              <a:t>(02136.HK)  +0.290 (+9.265%)    </a:t>
            </a:r>
            <a:r>
              <a:rPr lang="zh-TW" altLang="en-US" sz="1200" dirty="0"/>
              <a:t>沽空 </a:t>
            </a:r>
            <a:r>
              <a:rPr lang="en-US" altLang="zh-TW" sz="1200" dirty="0"/>
              <a:t>$8.99</a:t>
            </a:r>
            <a:r>
              <a:rPr lang="zh-TW" altLang="en-US" sz="1200" dirty="0"/>
              <a:t>萬</a:t>
            </a:r>
            <a:r>
              <a:rPr lang="en-US" altLang="zh-TW" sz="1200" dirty="0"/>
              <a:t>; </a:t>
            </a:r>
            <a:r>
              <a:rPr lang="zh-TW" altLang="en-US" sz="1200" dirty="0"/>
              <a:t>比率 </a:t>
            </a:r>
            <a:r>
              <a:rPr lang="en-US" altLang="zh-TW" sz="1200" dirty="0"/>
              <a:t>0.777%   </a:t>
            </a:r>
            <a:r>
              <a:rPr lang="zh-TW" altLang="en-US" sz="1200" dirty="0"/>
              <a:t>日式餐廳「和三味」。劉氏解釋，「和三味」本屬於集團的內地業務，但由於現時內地餐廳業務競爭大，因此只剩下香港區的一家分店，將其撥歸至利福國際旗下會更合適。 </a:t>
            </a:r>
            <a:endParaRPr lang="en-HK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76F8A-4DE9-4ECA-A060-74D5F46D7305}"/>
              </a:ext>
            </a:extLst>
          </p:cNvPr>
          <p:cNvSpPr/>
          <p:nvPr/>
        </p:nvSpPr>
        <p:spPr>
          <a:xfrm>
            <a:off x="147043" y="5029200"/>
            <a:ext cx="1181476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Calibri (Body)"/>
              </a:rPr>
              <a:t>《</a:t>
            </a:r>
            <a:r>
              <a:rPr lang="zh-TW" altLang="en-US" b="1" dirty="0">
                <a:latin typeface="Calibri (Body)"/>
              </a:rPr>
              <a:t>公司業績</a:t>
            </a:r>
            <a:r>
              <a:rPr lang="en-US" altLang="zh-TW" b="1" dirty="0">
                <a:latin typeface="Calibri (Body)"/>
              </a:rPr>
              <a:t>》</a:t>
            </a:r>
            <a:r>
              <a:rPr lang="zh-TW" altLang="en-US" b="1" dirty="0">
                <a:latin typeface="Calibri (Body)"/>
              </a:rPr>
              <a:t>利福國際</a:t>
            </a:r>
            <a:r>
              <a:rPr lang="en-US" altLang="zh-TW" b="1" dirty="0">
                <a:latin typeface="Calibri (Body)"/>
              </a:rPr>
              <a:t>(01212.HK)</a:t>
            </a:r>
            <a:r>
              <a:rPr lang="zh-TW" altLang="en-US" b="1" dirty="0">
                <a:latin typeface="Calibri (Body)"/>
              </a:rPr>
              <a:t>半年純利</a:t>
            </a:r>
            <a:r>
              <a:rPr lang="en-US" altLang="zh-TW" b="1" dirty="0">
                <a:latin typeface="Calibri (Body)"/>
              </a:rPr>
              <a:t>8.83</a:t>
            </a:r>
            <a:r>
              <a:rPr lang="zh-TW" altLang="en-US" b="1" dirty="0">
                <a:latin typeface="Calibri (Body)"/>
              </a:rPr>
              <a:t>億元跌</a:t>
            </a:r>
            <a:r>
              <a:rPr lang="en-US" altLang="zh-TW" b="1" dirty="0">
                <a:latin typeface="Calibri (Body)"/>
              </a:rPr>
              <a:t>48.7%  </a:t>
            </a:r>
            <a:r>
              <a:rPr lang="zh-TW" altLang="en-US" b="1" dirty="0">
                <a:latin typeface="Calibri (Body)"/>
              </a:rPr>
              <a:t>派中期息</a:t>
            </a:r>
            <a:r>
              <a:rPr lang="en-US" altLang="zh-TW" b="1" dirty="0">
                <a:latin typeface="Calibri (Body)"/>
              </a:rPr>
              <a:t>29.5</a:t>
            </a:r>
            <a:r>
              <a:rPr lang="zh-TW" altLang="en-US" b="1" dirty="0">
                <a:latin typeface="Calibri (Body)"/>
              </a:rPr>
              <a:t>仙</a:t>
            </a:r>
            <a:r>
              <a:rPr lang="en-US" altLang="zh-TW" b="1" dirty="0">
                <a:latin typeface="Calibri (Body)"/>
              </a:rPr>
              <a:t>:</a:t>
            </a:r>
          </a:p>
          <a:p>
            <a:r>
              <a:rPr lang="zh-TW" altLang="en-US" sz="1200" dirty="0">
                <a:latin typeface="Calibri (Body)"/>
              </a:rPr>
              <a:t>利福國際</a:t>
            </a:r>
            <a:r>
              <a:rPr lang="en-US" altLang="zh-TW" sz="1200" dirty="0">
                <a:latin typeface="Calibri (Body)"/>
              </a:rPr>
              <a:t>(01212.HK) </a:t>
            </a:r>
            <a:r>
              <a:rPr lang="zh-TW" altLang="en-US" sz="1200" dirty="0">
                <a:latin typeface="Calibri (Body)"/>
              </a:rPr>
              <a:t>沽空 </a:t>
            </a:r>
            <a:r>
              <a:rPr lang="en-US" altLang="zh-TW" sz="1200" dirty="0">
                <a:latin typeface="Calibri (Body)"/>
              </a:rPr>
              <a:t>$44.92</a:t>
            </a:r>
            <a:r>
              <a:rPr lang="zh-TW" altLang="en-US" sz="1200" dirty="0">
                <a:latin typeface="Calibri (Body)"/>
              </a:rPr>
              <a:t>萬</a:t>
            </a:r>
            <a:r>
              <a:rPr lang="en-US" altLang="zh-TW" sz="1200" dirty="0">
                <a:latin typeface="Calibri (Body)"/>
              </a:rPr>
              <a:t>; </a:t>
            </a:r>
            <a:r>
              <a:rPr lang="zh-TW" altLang="en-US" sz="1200" dirty="0">
                <a:latin typeface="Calibri (Body)"/>
              </a:rPr>
              <a:t>比率 </a:t>
            </a:r>
            <a:r>
              <a:rPr lang="en-US" altLang="zh-TW" sz="1200" dirty="0">
                <a:latin typeface="Calibri (Body)"/>
              </a:rPr>
              <a:t>4.678%   </a:t>
            </a:r>
            <a:r>
              <a:rPr lang="zh-TW" altLang="en-US" sz="1200" dirty="0">
                <a:latin typeface="Calibri (Body)"/>
              </a:rPr>
              <a:t>公布截至今年</a:t>
            </a:r>
            <a:r>
              <a:rPr lang="en-US" altLang="zh-TW" sz="1200" dirty="0">
                <a:latin typeface="Calibri (Body)"/>
              </a:rPr>
              <a:t>6</a:t>
            </a:r>
            <a:r>
              <a:rPr lang="zh-TW" altLang="en-US" sz="1200" dirty="0">
                <a:latin typeface="Calibri (Body)"/>
              </a:rPr>
              <a:t>月底止中期業績，持續經營業務營業額</a:t>
            </a:r>
            <a:r>
              <a:rPr lang="en-US" altLang="zh-TW" sz="1200" dirty="0">
                <a:latin typeface="Calibri (Body)"/>
              </a:rPr>
              <a:t>21.13</a:t>
            </a:r>
            <a:r>
              <a:rPr lang="zh-TW" altLang="en-US" sz="1200" dirty="0">
                <a:latin typeface="Calibri (Body)"/>
              </a:rPr>
              <a:t>億元，按年升</a:t>
            </a:r>
            <a:r>
              <a:rPr lang="en-US" altLang="zh-TW" sz="1200" dirty="0">
                <a:latin typeface="Calibri (Body)"/>
              </a:rPr>
              <a:t>26.2%</a:t>
            </a:r>
            <a:r>
              <a:rPr lang="zh-TW" altLang="en-US" sz="1200" dirty="0">
                <a:latin typeface="Calibri (Body)"/>
              </a:rPr>
              <a:t>。純利</a:t>
            </a:r>
            <a:r>
              <a:rPr lang="en-US" altLang="zh-TW" sz="1200" dirty="0">
                <a:latin typeface="Calibri (Body)"/>
              </a:rPr>
              <a:t>8.83</a:t>
            </a:r>
            <a:r>
              <a:rPr lang="zh-TW" altLang="en-US" sz="1200" dirty="0">
                <a:latin typeface="Calibri (Body)"/>
              </a:rPr>
              <a:t>億元，按年跌</a:t>
            </a:r>
            <a:r>
              <a:rPr lang="en-US" altLang="zh-TW" sz="1200" dirty="0">
                <a:latin typeface="Calibri (Body)"/>
              </a:rPr>
              <a:t>48.7%</a:t>
            </a:r>
            <a:r>
              <a:rPr lang="zh-TW" altLang="en-US" sz="1200" dirty="0">
                <a:latin typeface="Calibri (Body)"/>
              </a:rPr>
              <a:t>；每股盈利</a:t>
            </a:r>
            <a:r>
              <a:rPr lang="en-US" altLang="zh-TW" sz="1200" dirty="0">
                <a:latin typeface="Calibri (Body)"/>
              </a:rPr>
              <a:t>0.551</a:t>
            </a:r>
            <a:r>
              <a:rPr lang="zh-TW" altLang="en-US" sz="1200" dirty="0">
                <a:latin typeface="Calibri (Body)"/>
              </a:rPr>
              <a:t>元。派中期息</a:t>
            </a:r>
            <a:r>
              <a:rPr lang="en-US" altLang="zh-TW" sz="1200" dirty="0">
                <a:latin typeface="Calibri (Body)"/>
              </a:rPr>
              <a:t>29.5</a:t>
            </a:r>
            <a:r>
              <a:rPr lang="zh-TW" altLang="en-US" sz="1200" dirty="0">
                <a:latin typeface="Calibri (Body)"/>
              </a:rPr>
              <a:t>仙，按年升</a:t>
            </a:r>
            <a:r>
              <a:rPr lang="en-US" altLang="zh-TW" sz="1200" dirty="0">
                <a:latin typeface="Calibri (Body)"/>
              </a:rPr>
              <a:t>2.1%</a:t>
            </a:r>
            <a:r>
              <a:rPr lang="zh-TW" altLang="en-US" sz="1200" dirty="0">
                <a:latin typeface="Calibri (Body)"/>
              </a:rPr>
              <a:t>。公司指，在消費性開支增長動力強勁及入境旅遊業復蘇的帶動下，銅鑼灣崇光於回顧期內的銷售收入錄得</a:t>
            </a:r>
            <a:r>
              <a:rPr lang="en-US" altLang="zh-TW" sz="1200" dirty="0">
                <a:latin typeface="Calibri (Body)"/>
              </a:rPr>
              <a:t>20.1%</a:t>
            </a:r>
            <a:r>
              <a:rPr lang="zh-TW" altLang="en-US" sz="1200" dirty="0">
                <a:latin typeface="Calibri (Body)"/>
              </a:rPr>
              <a:t>的升幅。透過在門店翻新計劃完成後提供更完善的購物體驗，整體客流量增加</a:t>
            </a:r>
            <a:r>
              <a:rPr lang="en-US" altLang="zh-TW" sz="1200" dirty="0">
                <a:latin typeface="Calibri (Body)"/>
              </a:rPr>
              <a:t>7.1%</a:t>
            </a:r>
            <a:r>
              <a:rPr lang="zh-TW" altLang="en-US" sz="1200" dirty="0">
                <a:latin typeface="Calibri (Body)"/>
              </a:rPr>
              <a:t>，逗留購買比率由去年同期上升</a:t>
            </a:r>
            <a:r>
              <a:rPr lang="en-US" altLang="zh-TW" sz="1200" dirty="0">
                <a:latin typeface="Calibri (Body)"/>
              </a:rPr>
              <a:t>2.3</a:t>
            </a:r>
            <a:r>
              <a:rPr lang="zh-TW" altLang="en-US" sz="1200" dirty="0">
                <a:latin typeface="Calibri (Body)"/>
              </a:rPr>
              <a:t>個百分點至</a:t>
            </a:r>
            <a:r>
              <a:rPr lang="en-US" altLang="zh-TW" sz="1200" dirty="0">
                <a:latin typeface="Calibri (Body)"/>
              </a:rPr>
              <a:t>34.7%</a:t>
            </a:r>
            <a:r>
              <a:rPr lang="zh-TW" altLang="en-US" sz="1200" dirty="0">
                <a:latin typeface="Calibri (Body)"/>
              </a:rPr>
              <a:t>，而平均每宗交易額</a:t>
            </a:r>
            <a:r>
              <a:rPr lang="en-US" altLang="zh-TW" sz="1200" dirty="0">
                <a:latin typeface="Calibri (Body)"/>
              </a:rPr>
              <a:t>(</a:t>
            </a:r>
            <a:r>
              <a:rPr lang="zh-TW" altLang="en-US" sz="1200" dirty="0">
                <a:latin typeface="Calibri (Body)"/>
              </a:rPr>
              <a:t>不包括崇光超市超級市場的交易額</a:t>
            </a:r>
            <a:r>
              <a:rPr lang="en-US" altLang="zh-TW" sz="1200" dirty="0">
                <a:latin typeface="Calibri (Body)"/>
              </a:rPr>
              <a:t>)</a:t>
            </a:r>
            <a:r>
              <a:rPr lang="zh-TW" altLang="en-US" sz="1200" dirty="0">
                <a:latin typeface="Calibri (Body)"/>
              </a:rPr>
              <a:t>則由去年的</a:t>
            </a:r>
            <a:r>
              <a:rPr lang="en-US" altLang="zh-TW" sz="1200" dirty="0">
                <a:latin typeface="Calibri (Body)"/>
              </a:rPr>
              <a:t>1,344</a:t>
            </a:r>
            <a:r>
              <a:rPr lang="zh-TW" altLang="en-US" sz="1200" dirty="0">
                <a:latin typeface="Calibri (Body)"/>
              </a:rPr>
              <a:t>元增加至</a:t>
            </a:r>
            <a:r>
              <a:rPr lang="en-US" altLang="zh-TW" sz="1200" dirty="0">
                <a:latin typeface="Calibri (Body)"/>
              </a:rPr>
              <a:t>1,482</a:t>
            </a:r>
            <a:r>
              <a:rPr lang="zh-TW" altLang="en-US" sz="1200" dirty="0">
                <a:latin typeface="Calibri (Body)"/>
              </a:rPr>
              <a:t>元。於</a:t>
            </a:r>
            <a:r>
              <a:rPr lang="en-US" altLang="zh-TW" sz="1200" dirty="0">
                <a:latin typeface="Calibri (Body)"/>
              </a:rPr>
              <a:t>5</a:t>
            </a:r>
            <a:r>
              <a:rPr lang="zh-TW" altLang="en-US" sz="1200" dirty="0">
                <a:latin typeface="Calibri (Body)"/>
              </a:rPr>
              <a:t>月舉行之半年一度的崇光「感謝周」再次廣受顧客歡迎，並錄得破記錄的銷售收入，由去年</a:t>
            </a:r>
            <a:r>
              <a:rPr lang="en-US" altLang="zh-TW" sz="1200" dirty="0">
                <a:latin typeface="Calibri (Body)"/>
              </a:rPr>
              <a:t>5</a:t>
            </a:r>
            <a:r>
              <a:rPr lang="zh-TW" altLang="en-US" sz="1200" dirty="0">
                <a:latin typeface="Calibri (Body)"/>
              </a:rPr>
              <a:t>月同期舉行的「感謝周」之</a:t>
            </a:r>
            <a:r>
              <a:rPr lang="en-US" altLang="zh-TW" sz="1200" dirty="0">
                <a:latin typeface="Calibri (Body)"/>
              </a:rPr>
              <a:t>10.92</a:t>
            </a:r>
            <a:r>
              <a:rPr lang="zh-TW" altLang="en-US" sz="1200" dirty="0">
                <a:latin typeface="Calibri (Body)"/>
              </a:rPr>
              <a:t>億元，上升</a:t>
            </a:r>
            <a:r>
              <a:rPr lang="en-US" altLang="zh-TW" sz="1200" dirty="0">
                <a:latin typeface="Calibri (Body)"/>
              </a:rPr>
              <a:t>19.7%</a:t>
            </a:r>
            <a:r>
              <a:rPr lang="zh-TW" altLang="en-US" sz="1200" dirty="0">
                <a:latin typeface="Calibri (Body)"/>
              </a:rPr>
              <a:t>至</a:t>
            </a:r>
            <a:r>
              <a:rPr lang="en-US" altLang="zh-TW" sz="1200" dirty="0">
                <a:latin typeface="Calibri (Body)"/>
              </a:rPr>
              <a:t>13.07</a:t>
            </a:r>
            <a:r>
              <a:rPr lang="zh-TW" altLang="en-US" sz="1200" dirty="0">
                <a:latin typeface="Calibri (Body)"/>
              </a:rPr>
              <a:t>億元。尖沙咀崇光於期內銷售收入增加</a:t>
            </a:r>
            <a:r>
              <a:rPr lang="en-US" altLang="zh-TW" sz="1200" dirty="0">
                <a:latin typeface="Calibri (Body)"/>
              </a:rPr>
              <a:t>42.8%</a:t>
            </a:r>
            <a:r>
              <a:rPr lang="zh-TW" altLang="en-US" sz="1200" dirty="0">
                <a:latin typeface="Calibri (Body)"/>
              </a:rPr>
              <a:t>。化妝品及護膚產品繼續為尖沙咀店的主要增長動力，銷售額於回顧期內增加</a:t>
            </a:r>
            <a:r>
              <a:rPr lang="en-US" altLang="zh-TW" sz="1200" dirty="0">
                <a:latin typeface="Calibri (Body)"/>
              </a:rPr>
              <a:t>55.4%</a:t>
            </a:r>
            <a:r>
              <a:rPr lang="zh-TW" altLang="en-US" sz="1200" dirty="0">
                <a:latin typeface="Calibri (Body)"/>
              </a:rPr>
              <a:t>。受惠於入境旅遊業及本地需求回勇，尖沙咀崇光延續強勁增長勢頭，平均每宗交易額及客流量均較去年同期有所增加。與銅鑼灣店情況相若，尖沙咀崇光的</a:t>
            </a:r>
            <a:r>
              <a:rPr lang="en-US" altLang="zh-TW" sz="1200" dirty="0">
                <a:latin typeface="Calibri (Body)"/>
              </a:rPr>
              <a:t>5</a:t>
            </a:r>
            <a:r>
              <a:rPr lang="zh-TW" altLang="en-US" sz="1200" dirty="0">
                <a:latin typeface="Calibri (Body)"/>
              </a:rPr>
              <a:t>月「感謝周」活動廣受歡迎，取得破記錄的銷售收入</a:t>
            </a:r>
            <a:r>
              <a:rPr lang="en-US" altLang="zh-TW" sz="1200" dirty="0">
                <a:latin typeface="Calibri (Body)"/>
              </a:rPr>
              <a:t>4.29</a:t>
            </a:r>
            <a:r>
              <a:rPr lang="zh-TW" altLang="en-US" sz="1200" dirty="0">
                <a:latin typeface="Calibri (Body)"/>
              </a:rPr>
              <a:t>億元，較去年同一活動上升</a:t>
            </a:r>
            <a:r>
              <a:rPr lang="en-US" altLang="zh-TW" sz="1200" dirty="0">
                <a:latin typeface="Calibri (Body)"/>
              </a:rPr>
              <a:t>41.9%</a:t>
            </a:r>
            <a:r>
              <a:rPr lang="zh-TW" altLang="en-US" sz="1200" dirty="0">
                <a:latin typeface="Calibri (Body)"/>
              </a:rPr>
              <a:t>。</a:t>
            </a:r>
            <a:endParaRPr lang="en-HK" sz="1200" dirty="0">
              <a:latin typeface="Calibri (Body)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66E09-07F9-4475-9981-52F92C369EF9}"/>
              </a:ext>
            </a:extLst>
          </p:cNvPr>
          <p:cNvSpPr/>
          <p:nvPr/>
        </p:nvSpPr>
        <p:spPr>
          <a:xfrm rot="5400000">
            <a:off x="5595342" y="-3409204"/>
            <a:ext cx="457202" cy="11353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380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0000"/>
                <a:lumOff val="80000"/>
              </a:schemeClr>
            </a:gs>
            <a:gs pos="58000">
              <a:schemeClr val="bg2">
                <a:lumMod val="40000"/>
                <a:lumOff val="60000"/>
              </a:schemeClr>
            </a:gs>
            <a:gs pos="100000">
              <a:schemeClr val="bg2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1142999"/>
            <a:ext cx="2667000" cy="66675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379412" y="2438401"/>
            <a:ext cx="10287000" cy="4190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 prevailing financial information to the customers and RMs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Expedite analyzing process carried out by the RMs, and accelerate information access by and disclosure to the customers as well as the RMs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Facilitate security transactions, and thus rally the earned Brokerage, Custody Fee, Subscription for New Issues</a:t>
            </a:r>
          </a:p>
          <a:p>
            <a:pPr marL="0" indent="0">
              <a:buNone/>
            </a:pPr>
            <a:r>
              <a:rPr lang="en-US" dirty="0"/>
              <a:t>	(Shanghai and Shenzhen Connect &amp; US Listed)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9D63E-F59D-45AD-A691-64BF66F27576}"/>
              </a:ext>
            </a:extLst>
          </p:cNvPr>
          <p:cNvSpPr/>
          <p:nvPr/>
        </p:nvSpPr>
        <p:spPr>
          <a:xfrm>
            <a:off x="5332412" y="228600"/>
            <a:ext cx="6629400" cy="2019300"/>
          </a:xfrm>
          <a:prstGeom prst="rect">
            <a:avLst/>
          </a:prstGeom>
          <a:blipFill dpi="0" rotWithShape="1">
            <a:blip r:embed="rId3">
              <a:alphaModFix amt="98000"/>
            </a:blip>
            <a:srcRect/>
            <a:stretch>
              <a:fillRect/>
            </a:stretch>
          </a:blip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93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789D-F317-4F63-B13E-2AA7418EA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212" y="914400"/>
            <a:ext cx="4038600" cy="4572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customer_related_news.csv</a:t>
            </a:r>
            <a:endParaRPr lang="en-HK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97B2706-9220-4DB4-9796-8432F15EA374}"/>
              </a:ext>
            </a:extLst>
          </p:cNvPr>
          <p:cNvSpPr txBox="1">
            <a:spLocks/>
          </p:cNvSpPr>
          <p:nvPr/>
        </p:nvSpPr>
        <p:spPr>
          <a:xfrm>
            <a:off x="1255710" y="228600"/>
            <a:ext cx="9677401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News related to the assets in a customer’s portfolio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872E699-1C97-40F4-8E9C-4501124142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0050" y="3233738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Worksheet" r:id="rId3" imgW="1228781" imgH="390618" progId="Excel.Sheet.12">
                  <p:embed/>
                </p:oleObj>
              </mc:Choice>
              <mc:Fallback>
                <p:oleObj name="Worksheet" r:id="rId3" imgW="1228781" imgH="390618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872E699-1C97-40F4-8E9C-450112414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0050" y="3233738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459090C-59CB-48B8-BD76-20966A1C46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559531"/>
              </p:ext>
            </p:extLst>
          </p:nvPr>
        </p:nvGraphicFramePr>
        <p:xfrm>
          <a:off x="147638" y="1398588"/>
          <a:ext cx="11890374" cy="530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Worksheet" r:id="rId5" imgW="11363351" imgH="4581672" progId="Excel.Sheet.12">
                  <p:embed/>
                </p:oleObj>
              </mc:Choice>
              <mc:Fallback>
                <p:oleObj name="Worksheet" r:id="rId5" imgW="11363351" imgH="4581672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459090C-59CB-48B8-BD76-20966A1C46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38" y="1398588"/>
                        <a:ext cx="11890374" cy="5307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76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49BC52-9827-4D40-B5CB-48A398D3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37" y="2933700"/>
            <a:ext cx="7524750" cy="990600"/>
          </a:xfrm>
          <a:ln w="63500">
            <a:solidFill>
              <a:schemeClr val="tx1"/>
            </a:solidFill>
          </a:ln>
          <a:effectLst>
            <a:reflection stA="46000" dir="5400000" sy="-100000" algn="bl" rotWithShape="0"/>
          </a:effectLst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Assets Management</a:t>
            </a:r>
          </a:p>
        </p:txBody>
      </p:sp>
    </p:spTree>
    <p:extLst>
      <p:ext uri="{BB962C8B-B14F-4D97-AF65-F5344CB8AC3E}">
        <p14:creationId xmlns:p14="http://schemas.microsoft.com/office/powerpoint/2010/main" val="25601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288DC-AF2D-447D-BCE6-F4C4F8A32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6" y="761999"/>
            <a:ext cx="4972050" cy="5964457"/>
          </a:xfrm>
          <a:prstGeom prst="rect">
            <a:avLst/>
          </a:prstGeom>
        </p:spPr>
      </p:pic>
      <p:graphicFrame>
        <p:nvGraphicFramePr>
          <p:cNvPr id="5" name="Diagram 4" descr="Radial cycle shows the relationship between 4 tasks in a group">
            <a:extLst>
              <a:ext uri="{FF2B5EF4-FFF2-40B4-BE49-F238E27FC236}">
                <a16:creationId xmlns:a16="http://schemas.microsoft.com/office/drawing/2014/main" id="{65630F7C-47CE-4CD9-B754-A5235BDB4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998248"/>
              </p:ext>
            </p:extLst>
          </p:nvPr>
        </p:nvGraphicFramePr>
        <p:xfrm>
          <a:off x="6037263" y="897158"/>
          <a:ext cx="5410200" cy="5829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4861A0E-2D3F-431C-A97A-6E75922561F2}"/>
              </a:ext>
            </a:extLst>
          </p:cNvPr>
          <p:cNvSpPr txBox="1">
            <a:spLocks/>
          </p:cNvSpPr>
          <p:nvPr/>
        </p:nvSpPr>
        <p:spPr>
          <a:xfrm>
            <a:off x="3446461" y="152400"/>
            <a:ext cx="5295902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Modern Portfolio Theory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8DB393-5907-4EF6-9C71-D459596E378D}"/>
              </a:ext>
            </a:extLst>
          </p:cNvPr>
          <p:cNvSpPr/>
          <p:nvPr/>
        </p:nvSpPr>
        <p:spPr>
          <a:xfrm rot="5400000">
            <a:off x="1355496" y="981167"/>
            <a:ext cx="609599" cy="2609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678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AB8D6BC8-E519-4EFB-A25E-E0F2DC01B605}"/>
              </a:ext>
            </a:extLst>
          </p:cNvPr>
          <p:cNvSpPr txBox="1">
            <a:spLocks/>
          </p:cNvSpPr>
          <p:nvPr/>
        </p:nvSpPr>
        <p:spPr>
          <a:xfrm>
            <a:off x="2665412" y="130175"/>
            <a:ext cx="6657976" cy="410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Portfolio Opportunity Set – 2 risky assets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83EA15-615D-44DF-A2C4-F9B824AC759B}"/>
                  </a:ext>
                </a:extLst>
              </p:cNvPr>
              <p:cNvSpPr txBox="1"/>
              <p:nvPr/>
            </p:nvSpPr>
            <p:spPr>
              <a:xfrm>
                <a:off x="1141412" y="830955"/>
                <a:ext cx="4180632" cy="4104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HK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83EA15-615D-44DF-A2C4-F9B824AC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830955"/>
                <a:ext cx="4180632" cy="41049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ADFA46-C0AA-428B-9DE5-DD1844852417}"/>
                  </a:ext>
                </a:extLst>
              </p:cNvPr>
              <p:cNvSpPr/>
              <p:nvPr/>
            </p:nvSpPr>
            <p:spPr>
              <a:xfrm>
                <a:off x="6866782" y="451235"/>
                <a:ext cx="2743200" cy="1169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H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HK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H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H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H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HK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H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HK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HK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HK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HK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en-HK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ADFA46-C0AA-428B-9DE5-DD1844852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782" y="451235"/>
                <a:ext cx="2743200" cy="1169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20E7169-2A48-4E3E-AC69-4D8C0C449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4" y="1645768"/>
            <a:ext cx="11741397" cy="51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49BDD-0EFB-4C1F-A4E0-24503640A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" y="914399"/>
            <a:ext cx="11772900" cy="5787945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AB8D6BC8-E519-4EFB-A25E-E0F2DC01B605}"/>
              </a:ext>
            </a:extLst>
          </p:cNvPr>
          <p:cNvSpPr txBox="1">
            <a:spLocks/>
          </p:cNvSpPr>
          <p:nvPr/>
        </p:nvSpPr>
        <p:spPr>
          <a:xfrm>
            <a:off x="2665412" y="304800"/>
            <a:ext cx="6657976" cy="410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Portfolio Opportunity Set – 3 risky assets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4991F-91F2-4FFF-82DC-8CD7C5542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" y="914398"/>
            <a:ext cx="11772900" cy="58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AB8D6BC8-E519-4EFB-A25E-E0F2DC01B605}"/>
              </a:ext>
            </a:extLst>
          </p:cNvPr>
          <p:cNvSpPr txBox="1">
            <a:spLocks/>
          </p:cNvSpPr>
          <p:nvPr/>
        </p:nvSpPr>
        <p:spPr>
          <a:xfrm>
            <a:off x="3922712" y="304800"/>
            <a:ext cx="4343400" cy="410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Optimal Risky portfolio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F62FC-74FD-41F9-871F-8D26156C2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7" y="838200"/>
            <a:ext cx="1189589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381000"/>
            <a:ext cx="1905000" cy="12954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Use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Case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46A4F-6A90-4503-BE21-88A017D7B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1" y="-1"/>
            <a:ext cx="9982201" cy="6782091"/>
          </a:xfrm>
          <a:prstGeom prst="parallelogram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2215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381000"/>
            <a:ext cx="3122771" cy="762000"/>
          </a:xfrm>
        </p:spPr>
        <p:txBody>
          <a:bodyPr/>
          <a:lstStyle/>
          <a:p>
            <a:r>
              <a:rPr lang="en-HK" b="1" dirty="0">
                <a:solidFill>
                  <a:schemeClr val="tx1"/>
                </a:solidFill>
              </a:rPr>
              <a:t>Methodology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412" y="1371600"/>
            <a:ext cx="5029200" cy="1981200"/>
          </a:xfrm>
        </p:spPr>
        <p:txBody>
          <a:bodyPr/>
          <a:lstStyle/>
          <a:p>
            <a:r>
              <a:rPr lang="en-US" dirty="0"/>
              <a:t>Mainly encompasses 3 parts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Machine learning and Deep learning involved</a:t>
            </a:r>
          </a:p>
        </p:txBody>
      </p:sp>
      <p:graphicFrame>
        <p:nvGraphicFramePr>
          <p:cNvPr id="5" name="Content Placeholder 4" descr="Basic venn diagram showing overlapping relationships between 4 task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6868462"/>
              </p:ext>
            </p:extLst>
          </p:nvPr>
        </p:nvGraphicFramePr>
        <p:xfrm>
          <a:off x="6382944" y="381000"/>
          <a:ext cx="5029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E5BDE4F-0A9D-40C2-9366-E240346C4E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5" y="3657600"/>
            <a:ext cx="546792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A8473C-F8BB-4070-BED1-EF367269A9BD}"/>
              </a:ext>
            </a:extLst>
          </p:cNvPr>
          <p:cNvSpPr/>
          <p:nvPr/>
        </p:nvSpPr>
        <p:spPr>
          <a:xfrm>
            <a:off x="-1" y="0"/>
            <a:ext cx="12188825" cy="6858000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9BC52-9827-4D40-B5CB-48A398D3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512" y="2933700"/>
            <a:ext cx="6781800" cy="990600"/>
          </a:xfrm>
          <a:ln w="63500">
            <a:solidFill>
              <a:schemeClr val="tx1"/>
            </a:solidFill>
          </a:ln>
          <a:effectLst>
            <a:reflection stA="46000" dir="5400000" sy="-100000" algn="bl" rotWithShape="0"/>
          </a:effectLst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Technical Analysis</a:t>
            </a:r>
          </a:p>
        </p:txBody>
      </p:sp>
    </p:spTree>
    <p:extLst>
      <p:ext uri="{BB962C8B-B14F-4D97-AF65-F5344CB8AC3E}">
        <p14:creationId xmlns:p14="http://schemas.microsoft.com/office/powerpoint/2010/main" val="299031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1398" y="685800"/>
            <a:ext cx="5029200" cy="3429000"/>
          </a:xfrm>
        </p:spPr>
        <p:txBody>
          <a:bodyPr/>
          <a:lstStyle/>
          <a:p>
            <a:r>
              <a:rPr lang="en-US" dirty="0"/>
              <a:t>Provide a list of technical indicators for analysis</a:t>
            </a:r>
          </a:p>
          <a:p>
            <a:r>
              <a:rPr lang="en-US" dirty="0"/>
              <a:t>RM can analyze securities and/or the clients’ portfolios to generate investment advice</a:t>
            </a:r>
          </a:p>
          <a:p>
            <a:r>
              <a:rPr lang="en-US" dirty="0"/>
              <a:t>Feedback for training MI models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14385"/>
              </p:ext>
            </p:extLst>
          </p:nvPr>
        </p:nvGraphicFramePr>
        <p:xfrm>
          <a:off x="6094412" y="685800"/>
          <a:ext cx="5029201" cy="369531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Technical Indicators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 AAPL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Client A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Client </a:t>
                      </a:r>
                      <a:r>
                        <a:rPr kumimoji="0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B-Bands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CCI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KDJ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MACD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OBV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RSI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Overall Advice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8729CE55-9C8E-4065-A98A-BFACE28EAC15}"/>
              </a:ext>
            </a:extLst>
          </p:cNvPr>
          <p:cNvSpPr/>
          <p:nvPr/>
        </p:nvSpPr>
        <p:spPr>
          <a:xfrm>
            <a:off x="8761412" y="4625371"/>
            <a:ext cx="685800" cy="83820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08110-0101-4CBB-9768-2E1C66F2C977}"/>
              </a:ext>
            </a:extLst>
          </p:cNvPr>
          <p:cNvSpPr txBox="1"/>
          <p:nvPr/>
        </p:nvSpPr>
        <p:spPr>
          <a:xfrm>
            <a:off x="9447212" y="4859805"/>
            <a:ext cx="106680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dirty="0"/>
              <a:t>Training</a:t>
            </a:r>
            <a:endParaRPr lang="en-H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9C38E-AADD-4284-A769-E1030E20D315}"/>
              </a:ext>
            </a:extLst>
          </p:cNvPr>
          <p:cNvSpPr txBox="1"/>
          <p:nvPr/>
        </p:nvSpPr>
        <p:spPr>
          <a:xfrm>
            <a:off x="11106455" y="2678668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dirty="0"/>
              <a:t>……  </a:t>
            </a:r>
            <a:endParaRPr lang="en-H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671C4-8E84-473C-8C99-FE1FB261C36A}"/>
              </a:ext>
            </a:extLst>
          </p:cNvPr>
          <p:cNvSpPr txBox="1"/>
          <p:nvPr/>
        </p:nvSpPr>
        <p:spPr>
          <a:xfrm>
            <a:off x="7195721" y="5707823"/>
            <a:ext cx="381718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dirty="0"/>
              <a:t>More Accurate Investment Advice</a:t>
            </a:r>
            <a:endParaRPr lang="en-H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8877D-E0E8-4B56-AAD5-9CFA18DDE900}"/>
              </a:ext>
            </a:extLst>
          </p:cNvPr>
          <p:cNvSpPr txBox="1"/>
          <p:nvPr/>
        </p:nvSpPr>
        <p:spPr>
          <a:xfrm>
            <a:off x="5027612" y="4393168"/>
            <a:ext cx="3429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 B: Buy S: Sell</a:t>
            </a:r>
            <a:endParaRPr lang="en-H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3223B6-22F2-4A55-A03B-0C29A6C60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3" y="4691490"/>
            <a:ext cx="6030691" cy="20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FC2F2F-F0F6-4B14-840D-CCAF4AA7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" y="1600200"/>
            <a:ext cx="2194116" cy="1278329"/>
          </a:xfrm>
          <a:effectLst>
            <a:glow rad="152400">
              <a:srgbClr val="FF0000">
                <a:alpha val="40000"/>
              </a:srgbClr>
            </a:glow>
          </a:effectLst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Bollinger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Bands –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 err="1">
                <a:solidFill>
                  <a:schemeClr val="tx1"/>
                </a:solidFill>
              </a:rPr>
              <a:t>BBands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D357C-51DC-408F-B451-3FC347BF6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" y="4495800"/>
            <a:ext cx="5325218" cy="2314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E0CC41-7343-45B7-BD07-64F9D6ECE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71" y="118258"/>
            <a:ext cx="9802223" cy="48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8B0888D-FA90-4C7A-9775-CE567A6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065" y="152400"/>
            <a:ext cx="6114693" cy="609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Commodity Channel Index - CCI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DE382-9F46-476D-BCB5-59481860F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6" y="914400"/>
            <a:ext cx="11809412" cy="58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8B0888D-FA90-4C7A-9775-CE567A6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875" y="152400"/>
            <a:ext cx="8539074" cy="609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(Slow) Stochastic Oscillator with J Line - KDJ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0654F-A36F-4CFA-B555-D1E4D57C8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6" y="891340"/>
            <a:ext cx="11809412" cy="58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presentation on product or servic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ales presentation on product or service.potx" id="{BB6578FA-E30D-45EC-B849-CACB373ADC90}" vid="{5A523E24-2D1D-4F75-BD91-64E0BBADB4AA}"/>
    </a:ext>
  </a:extLst>
</a:theme>
</file>

<file path=ppt/theme/theme2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sales presentation on product or service</Template>
  <TotalTime>391</TotalTime>
  <Words>319</Words>
  <Application>Microsoft Office PowerPoint</Application>
  <PresentationFormat>Custom</PresentationFormat>
  <Paragraphs>84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 (Body)</vt:lpstr>
      <vt:lpstr>新細明體</vt:lpstr>
      <vt:lpstr>Arial</vt:lpstr>
      <vt:lpstr>Calibri</vt:lpstr>
      <vt:lpstr>Cambria</vt:lpstr>
      <vt:lpstr>Cambria Math</vt:lpstr>
      <vt:lpstr>Corbel</vt:lpstr>
      <vt:lpstr>Sales presentation on product or service</vt:lpstr>
      <vt:lpstr>Worksheet</vt:lpstr>
      <vt:lpstr>Investment Information Feed System</vt:lpstr>
      <vt:lpstr>Objectives</vt:lpstr>
      <vt:lpstr>Use Case Diagram</vt:lpstr>
      <vt:lpstr>Methodology</vt:lpstr>
      <vt:lpstr>Technical Analysis</vt:lpstr>
      <vt:lpstr>PowerPoint Presentation</vt:lpstr>
      <vt:lpstr>Bollinger  Bands – BBands</vt:lpstr>
      <vt:lpstr>Commodity Channel Index - CCI</vt:lpstr>
      <vt:lpstr>(Slow) Stochastic Oscillator with J Line - KDJ</vt:lpstr>
      <vt:lpstr>Moving Average Convergence/Divergence MACD</vt:lpstr>
      <vt:lpstr>On Balance Volume - OBV</vt:lpstr>
      <vt:lpstr>Parabolic Stop And Reverse - PSAR</vt:lpstr>
      <vt:lpstr>Relative Strength Index - RSI</vt:lpstr>
      <vt:lpstr>PowerPoint Presentation</vt:lpstr>
      <vt:lpstr>PowerPoint Presentation</vt:lpstr>
      <vt:lpstr>PowerPoint Presentation</vt:lpstr>
      <vt:lpstr>Market News</vt:lpstr>
      <vt:lpstr>PowerPoint Presentation</vt:lpstr>
      <vt:lpstr>PowerPoint Presentation</vt:lpstr>
      <vt:lpstr>PowerPoint Presentation</vt:lpstr>
      <vt:lpstr>Assets Management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Information Feed System</dc:title>
  <dc:creator>jay siu</dc:creator>
  <cp:lastModifiedBy>jay siu</cp:lastModifiedBy>
  <cp:revision>43</cp:revision>
  <dcterms:created xsi:type="dcterms:W3CDTF">2018-07-31T02:41:36Z</dcterms:created>
  <dcterms:modified xsi:type="dcterms:W3CDTF">2018-08-23T04:39:34Z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